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67" r:id="rId2"/>
    <p:sldId id="260" r:id="rId3"/>
    <p:sldId id="258" r:id="rId4"/>
    <p:sldId id="264" r:id="rId5"/>
    <p:sldId id="259" r:id="rId6"/>
    <p:sldId id="261" r:id="rId7"/>
    <p:sldId id="262" r:id="rId8"/>
    <p:sldId id="266" r:id="rId9"/>
    <p:sldId id="265" r:id="rId1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1D715C-534F-4CFC-92D9-D998DD1753F5}" v="5" dt="2023-04-17T16:20:44.2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78108" autoAdjust="0"/>
  </p:normalViewPr>
  <p:slideViewPr>
    <p:cSldViewPr snapToGrid="0">
      <p:cViewPr varScale="1">
        <p:scale>
          <a:sx n="53" d="100"/>
          <a:sy n="53" d="100"/>
        </p:scale>
        <p:origin x="114"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Newall" userId="74a6a335-1f02-49d4-b0ba-cac239dd16a2" providerId="ADAL" clId="{2B1D715C-534F-4CFC-92D9-D998DD1753F5}"/>
    <pc:docChg chg="undo custSel addSld modSld modNotesMaster">
      <pc:chgData name="David Newall" userId="74a6a335-1f02-49d4-b0ba-cac239dd16a2" providerId="ADAL" clId="{2B1D715C-534F-4CFC-92D9-D998DD1753F5}" dt="2023-04-17T18:32:46.689" v="1148" actId="6549"/>
      <pc:docMkLst>
        <pc:docMk/>
      </pc:docMkLst>
      <pc:sldChg chg="modSp mod modNotesTx">
        <pc:chgData name="David Newall" userId="74a6a335-1f02-49d4-b0ba-cac239dd16a2" providerId="ADAL" clId="{2B1D715C-534F-4CFC-92D9-D998DD1753F5}" dt="2023-04-17T16:17:46.291" v="901" actId="14100"/>
        <pc:sldMkLst>
          <pc:docMk/>
          <pc:sldMk cId="2123342703" sldId="258"/>
        </pc:sldMkLst>
        <pc:spChg chg="mod">
          <ac:chgData name="David Newall" userId="74a6a335-1f02-49d4-b0ba-cac239dd16a2" providerId="ADAL" clId="{2B1D715C-534F-4CFC-92D9-D998DD1753F5}" dt="2023-04-17T16:17:39.962" v="900" actId="20577"/>
          <ac:spMkLst>
            <pc:docMk/>
            <pc:sldMk cId="2123342703" sldId="258"/>
            <ac:spMk id="2" creationId="{9DDEF643-1B48-32A8-713B-4B0AE79DCE2E}"/>
          </ac:spMkLst>
        </pc:spChg>
        <pc:graphicFrameChg chg="mod">
          <ac:chgData name="David Newall" userId="74a6a335-1f02-49d4-b0ba-cac239dd16a2" providerId="ADAL" clId="{2B1D715C-534F-4CFC-92D9-D998DD1753F5}" dt="2023-04-17T16:17:46.291" v="901" actId="14100"/>
          <ac:graphicFrameMkLst>
            <pc:docMk/>
            <pc:sldMk cId="2123342703" sldId="258"/>
            <ac:graphicFrameMk id="7" creationId="{5EE6ABD8-B6BB-BA8B-770C-D5A8E93894AC}"/>
          </ac:graphicFrameMkLst>
        </pc:graphicFrameChg>
      </pc:sldChg>
      <pc:sldChg chg="modSp mod modNotesTx">
        <pc:chgData name="David Newall" userId="74a6a335-1f02-49d4-b0ba-cac239dd16a2" providerId="ADAL" clId="{2B1D715C-534F-4CFC-92D9-D998DD1753F5}" dt="2023-04-17T16:19:49.203" v="1017" actId="20577"/>
        <pc:sldMkLst>
          <pc:docMk/>
          <pc:sldMk cId="1717275724" sldId="259"/>
        </pc:sldMkLst>
        <pc:spChg chg="mod">
          <ac:chgData name="David Newall" userId="74a6a335-1f02-49d4-b0ba-cac239dd16a2" providerId="ADAL" clId="{2B1D715C-534F-4CFC-92D9-D998DD1753F5}" dt="2023-04-17T16:14:23.598" v="739" actId="27636"/>
          <ac:spMkLst>
            <pc:docMk/>
            <pc:sldMk cId="1717275724" sldId="259"/>
            <ac:spMk id="4" creationId="{1B91E1A5-2620-4C0F-DF4C-5241B443092F}"/>
          </ac:spMkLst>
        </pc:spChg>
        <pc:spChg chg="mod">
          <ac:chgData name="David Newall" userId="74a6a335-1f02-49d4-b0ba-cac239dd16a2" providerId="ADAL" clId="{2B1D715C-534F-4CFC-92D9-D998DD1753F5}" dt="2023-04-17T16:18:46.506" v="1016" actId="20577"/>
          <ac:spMkLst>
            <pc:docMk/>
            <pc:sldMk cId="1717275724" sldId="259"/>
            <ac:spMk id="5" creationId="{200F7147-B6F1-8BE4-F359-AA4F3C5BABB5}"/>
          </ac:spMkLst>
        </pc:spChg>
      </pc:sldChg>
      <pc:sldChg chg="modSp mod">
        <pc:chgData name="David Newall" userId="74a6a335-1f02-49d4-b0ba-cac239dd16a2" providerId="ADAL" clId="{2B1D715C-534F-4CFC-92D9-D998DD1753F5}" dt="2023-04-17T17:40:56.870" v="1139" actId="27636"/>
        <pc:sldMkLst>
          <pc:docMk/>
          <pc:sldMk cId="2332526745" sldId="260"/>
        </pc:sldMkLst>
        <pc:spChg chg="mod">
          <ac:chgData name="David Newall" userId="74a6a335-1f02-49d4-b0ba-cac239dd16a2" providerId="ADAL" clId="{2B1D715C-534F-4CFC-92D9-D998DD1753F5}" dt="2023-04-17T17:40:56.870" v="1139" actId="27636"/>
          <ac:spMkLst>
            <pc:docMk/>
            <pc:sldMk cId="2332526745" sldId="260"/>
            <ac:spMk id="2" creationId="{C5E16874-40AC-B2C2-AC6F-D7D75F963AB7}"/>
          </ac:spMkLst>
        </pc:spChg>
        <pc:spChg chg="mod">
          <ac:chgData name="David Newall" userId="74a6a335-1f02-49d4-b0ba-cac239dd16a2" providerId="ADAL" clId="{2B1D715C-534F-4CFC-92D9-D998DD1753F5}" dt="2023-04-17T17:40:42.501" v="1134" actId="6549"/>
          <ac:spMkLst>
            <pc:docMk/>
            <pc:sldMk cId="2332526745" sldId="260"/>
            <ac:spMk id="3" creationId="{450AF92C-F092-2B52-5E5A-B58ACC492167}"/>
          </ac:spMkLst>
        </pc:spChg>
      </pc:sldChg>
      <pc:sldChg chg="modNotesTx">
        <pc:chgData name="David Newall" userId="74a6a335-1f02-49d4-b0ba-cac239dd16a2" providerId="ADAL" clId="{2B1D715C-534F-4CFC-92D9-D998DD1753F5}" dt="2023-04-17T16:15:00.941" v="764" actId="113"/>
        <pc:sldMkLst>
          <pc:docMk/>
          <pc:sldMk cId="3026659165" sldId="261"/>
        </pc:sldMkLst>
      </pc:sldChg>
      <pc:sldChg chg="modSp mod">
        <pc:chgData name="David Newall" userId="74a6a335-1f02-49d4-b0ba-cac239dd16a2" providerId="ADAL" clId="{2B1D715C-534F-4CFC-92D9-D998DD1753F5}" dt="2023-04-17T16:15:59.193" v="855" actId="20577"/>
        <pc:sldMkLst>
          <pc:docMk/>
          <pc:sldMk cId="1164185912" sldId="262"/>
        </pc:sldMkLst>
        <pc:spChg chg="mod">
          <ac:chgData name="David Newall" userId="74a6a335-1f02-49d4-b0ba-cac239dd16a2" providerId="ADAL" clId="{2B1D715C-534F-4CFC-92D9-D998DD1753F5}" dt="2023-04-17T16:15:59.193" v="855" actId="20577"/>
          <ac:spMkLst>
            <pc:docMk/>
            <pc:sldMk cId="1164185912" sldId="262"/>
            <ac:spMk id="3" creationId="{D5CD69BE-27B8-E2A6-972F-435848E7B802}"/>
          </ac:spMkLst>
        </pc:spChg>
      </pc:sldChg>
      <pc:sldChg chg="modSp mod modNotesTx">
        <pc:chgData name="David Newall" userId="74a6a335-1f02-49d4-b0ba-cac239dd16a2" providerId="ADAL" clId="{2B1D715C-534F-4CFC-92D9-D998DD1753F5}" dt="2023-04-17T17:19:40.013" v="1100" actId="20577"/>
        <pc:sldMkLst>
          <pc:docMk/>
          <pc:sldMk cId="3872625448" sldId="264"/>
        </pc:sldMkLst>
        <pc:spChg chg="mod">
          <ac:chgData name="David Newall" userId="74a6a335-1f02-49d4-b0ba-cac239dd16a2" providerId="ADAL" clId="{2B1D715C-534F-4CFC-92D9-D998DD1753F5}" dt="2023-04-17T16:58:34.990" v="1033" actId="20577"/>
          <ac:spMkLst>
            <pc:docMk/>
            <pc:sldMk cId="3872625448" sldId="264"/>
            <ac:spMk id="2" creationId="{BBBB1326-6CC2-7701-C931-0F778436D7D2}"/>
          </ac:spMkLst>
        </pc:spChg>
        <pc:spChg chg="mod">
          <ac:chgData name="David Newall" userId="74a6a335-1f02-49d4-b0ba-cac239dd16a2" providerId="ADAL" clId="{2B1D715C-534F-4CFC-92D9-D998DD1753F5}" dt="2023-04-17T16:13:15.317" v="677" actId="20577"/>
          <ac:spMkLst>
            <pc:docMk/>
            <pc:sldMk cId="3872625448" sldId="264"/>
            <ac:spMk id="3" creationId="{49C7D022-1A3A-69E7-1D50-21E7FF920F07}"/>
          </ac:spMkLst>
        </pc:spChg>
      </pc:sldChg>
      <pc:sldChg chg="addSp delSp modSp mod setBg">
        <pc:chgData name="David Newall" userId="74a6a335-1f02-49d4-b0ba-cac239dd16a2" providerId="ADAL" clId="{2B1D715C-534F-4CFC-92D9-D998DD1753F5}" dt="2023-04-17T16:16:51.759" v="896" actId="255"/>
        <pc:sldMkLst>
          <pc:docMk/>
          <pc:sldMk cId="3243229596" sldId="265"/>
        </pc:sldMkLst>
        <pc:spChg chg="mod">
          <ac:chgData name="David Newall" userId="74a6a335-1f02-49d4-b0ba-cac239dd16a2" providerId="ADAL" clId="{2B1D715C-534F-4CFC-92D9-D998DD1753F5}" dt="2023-04-17T16:16:51.759" v="896" actId="255"/>
          <ac:spMkLst>
            <pc:docMk/>
            <pc:sldMk cId="3243229596" sldId="265"/>
            <ac:spMk id="2" creationId="{682CA3B7-1ECD-680E-F2E4-B5097F8A06CE}"/>
          </ac:spMkLst>
        </pc:spChg>
        <pc:spChg chg="add del mod">
          <ac:chgData name="David Newall" userId="74a6a335-1f02-49d4-b0ba-cac239dd16a2" providerId="ADAL" clId="{2B1D715C-534F-4CFC-92D9-D998DD1753F5}" dt="2023-04-14T15:25:06.872" v="4" actId="26606"/>
          <ac:spMkLst>
            <pc:docMk/>
            <pc:sldMk cId="3243229596" sldId="265"/>
            <ac:spMk id="3" creationId="{E96BD8E0-B414-9672-1B48-A9B3AE2FA4DA}"/>
          </ac:spMkLst>
        </pc:spChg>
        <pc:graphicFrameChg chg="add del">
          <ac:chgData name="David Newall" userId="74a6a335-1f02-49d4-b0ba-cac239dd16a2" providerId="ADAL" clId="{2B1D715C-534F-4CFC-92D9-D998DD1753F5}" dt="2023-04-14T15:24:55.664" v="1" actId="26606"/>
          <ac:graphicFrameMkLst>
            <pc:docMk/>
            <pc:sldMk cId="3243229596" sldId="265"/>
            <ac:graphicFrameMk id="5" creationId="{5FFA9FAB-9925-78B8-CF9B-B5E92719D922}"/>
          </ac:graphicFrameMkLst>
        </pc:graphicFrameChg>
        <pc:graphicFrameChg chg="add mod">
          <ac:chgData name="David Newall" userId="74a6a335-1f02-49d4-b0ba-cac239dd16a2" providerId="ADAL" clId="{2B1D715C-534F-4CFC-92D9-D998DD1753F5}" dt="2023-04-17T10:23:41.830" v="40" actId="14100"/>
          <ac:graphicFrameMkLst>
            <pc:docMk/>
            <pc:sldMk cId="3243229596" sldId="265"/>
            <ac:graphicFrameMk id="6" creationId="{F580FD00-6920-89E3-E67C-029582CBB77B}"/>
          </ac:graphicFrameMkLst>
        </pc:graphicFrameChg>
      </pc:sldChg>
      <pc:sldChg chg="modSp mod">
        <pc:chgData name="David Newall" userId="74a6a335-1f02-49d4-b0ba-cac239dd16a2" providerId="ADAL" clId="{2B1D715C-534F-4CFC-92D9-D998DD1753F5}" dt="2023-04-17T16:16:28.122" v="895" actId="20577"/>
        <pc:sldMkLst>
          <pc:docMk/>
          <pc:sldMk cId="1294810820" sldId="266"/>
        </pc:sldMkLst>
        <pc:spChg chg="mod">
          <ac:chgData name="David Newall" userId="74a6a335-1f02-49d4-b0ba-cac239dd16a2" providerId="ADAL" clId="{2B1D715C-534F-4CFC-92D9-D998DD1753F5}" dt="2023-04-17T16:16:28.122" v="895" actId="20577"/>
          <ac:spMkLst>
            <pc:docMk/>
            <pc:sldMk cId="1294810820" sldId="266"/>
            <ac:spMk id="3" creationId="{D3893F02-0740-4A67-059E-2F2534D0C46C}"/>
          </ac:spMkLst>
        </pc:spChg>
      </pc:sldChg>
      <pc:sldChg chg="modSp new mod">
        <pc:chgData name="David Newall" userId="74a6a335-1f02-49d4-b0ba-cac239dd16a2" providerId="ADAL" clId="{2B1D715C-534F-4CFC-92D9-D998DD1753F5}" dt="2023-04-17T18:32:46.689" v="1148" actId="6549"/>
        <pc:sldMkLst>
          <pc:docMk/>
          <pc:sldMk cId="581659266" sldId="267"/>
        </pc:sldMkLst>
        <pc:spChg chg="mod">
          <ac:chgData name="David Newall" userId="74a6a335-1f02-49d4-b0ba-cac239dd16a2" providerId="ADAL" clId="{2B1D715C-534F-4CFC-92D9-D998DD1753F5}" dt="2023-04-17T18:32:46.689" v="1148" actId="6549"/>
          <ac:spMkLst>
            <pc:docMk/>
            <pc:sldMk cId="581659266" sldId="267"/>
            <ac:spMk id="2" creationId="{6464E0B7-F526-5EC5-ABC0-DC940F6A289C}"/>
          </ac:spMkLst>
        </pc:spChg>
        <pc:spChg chg="mod">
          <ac:chgData name="David Newall" userId="74a6a335-1f02-49d4-b0ba-cac239dd16a2" providerId="ADAL" clId="{2B1D715C-534F-4CFC-92D9-D998DD1753F5}" dt="2023-04-17T16:08:13.669" v="183" actId="20577"/>
          <ac:spMkLst>
            <pc:docMk/>
            <pc:sldMk cId="581659266" sldId="267"/>
            <ac:spMk id="3" creationId="{43AF70C5-4292-361A-1EC9-353F1463400B}"/>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9622B3-9B6F-44C5-82CB-0B3ED17F5077}" type="doc">
      <dgm:prSet loTypeId="urn:microsoft.com/office/officeart/2005/8/layout/pyramid3" loCatId="pyramid" qsTypeId="urn:microsoft.com/office/officeart/2005/8/quickstyle/simple1" qsCatId="simple" csTypeId="urn:microsoft.com/office/officeart/2005/8/colors/accent1_2" csCatId="accent1" phldr="1"/>
      <dgm:spPr/>
    </dgm:pt>
    <dgm:pt modelId="{E3F2B531-F912-423C-941A-086FF38A3E04}">
      <dgm:prSet phldrT="[Text]" custT="1"/>
      <dgm:spPr>
        <a:solidFill>
          <a:srgbClr val="7030A0"/>
        </a:solidFill>
      </dgm:spPr>
      <dgm:t>
        <a:bodyPr/>
        <a:lstStyle/>
        <a:p>
          <a:r>
            <a:rPr lang="en-GB" sz="3200" dirty="0"/>
            <a:t>103 Million displaced people worldwide</a:t>
          </a:r>
        </a:p>
        <a:p>
          <a:r>
            <a:rPr lang="en-GB" sz="2800" dirty="0"/>
            <a:t>53.2 Million internally displaced people</a:t>
          </a:r>
        </a:p>
      </dgm:t>
    </dgm:pt>
    <dgm:pt modelId="{1D44E24C-955C-4999-91DA-2F83AD9723A5}" type="parTrans" cxnId="{A74710E5-66AD-4E7B-92C3-C18D8E604B43}">
      <dgm:prSet/>
      <dgm:spPr/>
      <dgm:t>
        <a:bodyPr/>
        <a:lstStyle/>
        <a:p>
          <a:endParaRPr lang="en-GB"/>
        </a:p>
      </dgm:t>
    </dgm:pt>
    <dgm:pt modelId="{53E2CECB-D4B0-4EA9-BE66-BA8317B8F3CA}" type="sibTrans" cxnId="{A74710E5-66AD-4E7B-92C3-C18D8E604B43}">
      <dgm:prSet/>
      <dgm:spPr/>
      <dgm:t>
        <a:bodyPr/>
        <a:lstStyle/>
        <a:p>
          <a:endParaRPr lang="en-GB"/>
        </a:p>
      </dgm:t>
    </dgm:pt>
    <dgm:pt modelId="{878DF2F0-20D3-44C2-A23E-0BA35A6D61DD}">
      <dgm:prSet phldrT="[Text]" custT="1"/>
      <dgm:spPr>
        <a:solidFill>
          <a:srgbClr val="00B050"/>
        </a:solidFill>
      </dgm:spPr>
      <dgm:t>
        <a:bodyPr/>
        <a:lstStyle/>
        <a:p>
          <a:pPr marL="0" lvl="0" defTabSz="1066800">
            <a:lnSpc>
              <a:spcPct val="90000"/>
            </a:lnSpc>
            <a:spcBef>
              <a:spcPct val="0"/>
            </a:spcBef>
            <a:spcAft>
              <a:spcPct val="35000"/>
            </a:spcAft>
            <a:buNone/>
          </a:pPr>
          <a:r>
            <a:rPr lang="en-GB" sz="2800" dirty="0"/>
            <a:t>32.5 Million refugees</a:t>
          </a:r>
        </a:p>
        <a:p>
          <a:pPr marL="0" marR="0" lvl="0" indent="0" defTabSz="914400" eaLnBrk="1" fontAlgn="auto" latinLnBrk="0" hangingPunct="1">
            <a:lnSpc>
              <a:spcPct val="100000"/>
            </a:lnSpc>
            <a:spcBef>
              <a:spcPts val="0"/>
            </a:spcBef>
            <a:spcAft>
              <a:spcPts val="0"/>
            </a:spcAft>
            <a:buClrTx/>
            <a:buSzTx/>
            <a:buFontTx/>
            <a:buNone/>
            <a:tabLst/>
            <a:defRPr/>
          </a:pPr>
          <a:r>
            <a:rPr lang="en-GB" sz="2400" dirty="0"/>
            <a:t>4.9 Million people seeking asylum</a:t>
          </a:r>
        </a:p>
        <a:p>
          <a:pPr marL="0" marR="0" lvl="0" indent="0" defTabSz="914400" eaLnBrk="1" fontAlgn="auto" latinLnBrk="0" hangingPunct="1">
            <a:lnSpc>
              <a:spcPct val="100000"/>
            </a:lnSpc>
            <a:spcBef>
              <a:spcPts val="0"/>
            </a:spcBef>
            <a:spcAft>
              <a:spcPts val="0"/>
            </a:spcAft>
            <a:buClrTx/>
            <a:buSzTx/>
            <a:buFontTx/>
            <a:buNone/>
            <a:tabLst/>
            <a:defRPr/>
          </a:pPr>
          <a:r>
            <a:rPr lang="en-GB" sz="2400" dirty="0"/>
            <a:t>5.3 Million seeking international protection </a:t>
          </a:r>
        </a:p>
        <a:p>
          <a:pPr marL="0" lvl="0" defTabSz="1066800">
            <a:lnSpc>
              <a:spcPct val="90000"/>
            </a:lnSpc>
            <a:spcBef>
              <a:spcPct val="0"/>
            </a:spcBef>
            <a:spcAft>
              <a:spcPct val="35000"/>
            </a:spcAft>
            <a:buNone/>
          </a:pPr>
          <a:r>
            <a:rPr lang="en-GB" sz="2000" dirty="0"/>
            <a:t>231,597 refugees in UK </a:t>
          </a:r>
        </a:p>
      </dgm:t>
    </dgm:pt>
    <dgm:pt modelId="{C8EDF0F0-24D0-46C8-B658-67201A623EA1}" type="parTrans" cxnId="{27585E60-3FA9-4480-BF1B-58CBD814990F}">
      <dgm:prSet/>
      <dgm:spPr/>
      <dgm:t>
        <a:bodyPr/>
        <a:lstStyle/>
        <a:p>
          <a:endParaRPr lang="en-GB"/>
        </a:p>
      </dgm:t>
    </dgm:pt>
    <dgm:pt modelId="{9BB01BFB-D948-4F0A-B207-C29FA94D972C}" type="sibTrans" cxnId="{27585E60-3FA9-4480-BF1B-58CBD814990F}">
      <dgm:prSet/>
      <dgm:spPr/>
      <dgm:t>
        <a:bodyPr/>
        <a:lstStyle/>
        <a:p>
          <a:endParaRPr lang="en-GB"/>
        </a:p>
      </dgm:t>
    </dgm:pt>
    <dgm:pt modelId="{5A6B23A8-2615-4A79-B5BF-F4A21BD1EB1D}">
      <dgm:prSet phldrT="[Text]" custT="1"/>
      <dgm:spPr>
        <a:solidFill>
          <a:srgbClr val="FFFF00"/>
        </a:solidFill>
      </dgm:spPr>
      <dgm:t>
        <a:bodyPr/>
        <a:lstStyle/>
        <a:p>
          <a:r>
            <a:rPr lang="en-GB" sz="1800" dirty="0"/>
            <a:t>476,389 student visas issued in UK 2022</a:t>
          </a:r>
        </a:p>
        <a:p>
          <a:r>
            <a:rPr lang="en-GB" sz="1600" dirty="0"/>
            <a:t>248,919 work visas issued</a:t>
          </a:r>
        </a:p>
        <a:p>
          <a:r>
            <a:rPr lang="en-GB" sz="1400" dirty="0"/>
            <a:t>72,027 asylum applications</a:t>
          </a:r>
        </a:p>
      </dgm:t>
    </dgm:pt>
    <dgm:pt modelId="{B798B2EF-3637-486F-98BA-2D0F24216315}" type="parTrans" cxnId="{4A4DD2B4-667C-4C6E-9F0F-819E815FAC47}">
      <dgm:prSet/>
      <dgm:spPr/>
      <dgm:t>
        <a:bodyPr/>
        <a:lstStyle/>
        <a:p>
          <a:endParaRPr lang="en-GB"/>
        </a:p>
      </dgm:t>
    </dgm:pt>
    <dgm:pt modelId="{1940EFB2-DAEC-48EF-B29C-95CF00AAC92D}" type="sibTrans" cxnId="{4A4DD2B4-667C-4C6E-9F0F-819E815FAC47}">
      <dgm:prSet/>
      <dgm:spPr/>
      <dgm:t>
        <a:bodyPr/>
        <a:lstStyle/>
        <a:p>
          <a:endParaRPr lang="en-GB"/>
        </a:p>
      </dgm:t>
    </dgm:pt>
    <dgm:pt modelId="{E4B406B0-3F3C-4D8C-A064-7182B00790A9}" type="pres">
      <dgm:prSet presAssocID="{B69622B3-9B6F-44C5-82CB-0B3ED17F5077}" presName="Name0" presStyleCnt="0">
        <dgm:presLayoutVars>
          <dgm:dir/>
          <dgm:animLvl val="lvl"/>
          <dgm:resizeHandles val="exact"/>
        </dgm:presLayoutVars>
      </dgm:prSet>
      <dgm:spPr/>
    </dgm:pt>
    <dgm:pt modelId="{0F1135C0-E95C-4E32-996E-AD790916F047}" type="pres">
      <dgm:prSet presAssocID="{E3F2B531-F912-423C-941A-086FF38A3E04}" presName="Name8" presStyleCnt="0"/>
      <dgm:spPr/>
    </dgm:pt>
    <dgm:pt modelId="{B65AEEB4-2C94-44B6-A4E2-63D54CF41131}" type="pres">
      <dgm:prSet presAssocID="{E3F2B531-F912-423C-941A-086FF38A3E04}" presName="level" presStyleLbl="node1" presStyleIdx="0" presStyleCnt="3">
        <dgm:presLayoutVars>
          <dgm:chMax val="1"/>
          <dgm:bulletEnabled val="1"/>
        </dgm:presLayoutVars>
      </dgm:prSet>
      <dgm:spPr/>
    </dgm:pt>
    <dgm:pt modelId="{4F01E22D-CDCE-4424-A7DC-81C61A6EF318}" type="pres">
      <dgm:prSet presAssocID="{E3F2B531-F912-423C-941A-086FF38A3E04}" presName="levelTx" presStyleLbl="revTx" presStyleIdx="0" presStyleCnt="0">
        <dgm:presLayoutVars>
          <dgm:chMax val="1"/>
          <dgm:bulletEnabled val="1"/>
        </dgm:presLayoutVars>
      </dgm:prSet>
      <dgm:spPr/>
    </dgm:pt>
    <dgm:pt modelId="{9B710328-5AAC-4927-9743-DF13F9EF6BC1}" type="pres">
      <dgm:prSet presAssocID="{878DF2F0-20D3-44C2-A23E-0BA35A6D61DD}" presName="Name8" presStyleCnt="0"/>
      <dgm:spPr/>
    </dgm:pt>
    <dgm:pt modelId="{D989EEB4-1949-41A7-893F-71F8387E2CA3}" type="pres">
      <dgm:prSet presAssocID="{878DF2F0-20D3-44C2-A23E-0BA35A6D61DD}" presName="level" presStyleLbl="node1" presStyleIdx="1" presStyleCnt="3" custScaleY="125980">
        <dgm:presLayoutVars>
          <dgm:chMax val="1"/>
          <dgm:bulletEnabled val="1"/>
        </dgm:presLayoutVars>
      </dgm:prSet>
      <dgm:spPr/>
    </dgm:pt>
    <dgm:pt modelId="{DA50D987-72BF-4876-9209-264BB2E31057}" type="pres">
      <dgm:prSet presAssocID="{878DF2F0-20D3-44C2-A23E-0BA35A6D61DD}" presName="levelTx" presStyleLbl="revTx" presStyleIdx="0" presStyleCnt="0">
        <dgm:presLayoutVars>
          <dgm:chMax val="1"/>
          <dgm:bulletEnabled val="1"/>
        </dgm:presLayoutVars>
      </dgm:prSet>
      <dgm:spPr/>
    </dgm:pt>
    <dgm:pt modelId="{FB8FC7F2-7098-4638-A01C-EA323457BAD9}" type="pres">
      <dgm:prSet presAssocID="{5A6B23A8-2615-4A79-B5BF-F4A21BD1EB1D}" presName="Name8" presStyleCnt="0"/>
      <dgm:spPr/>
    </dgm:pt>
    <dgm:pt modelId="{7446BAAD-03B8-4F73-9DEF-18C41C7C33E4}" type="pres">
      <dgm:prSet presAssocID="{5A6B23A8-2615-4A79-B5BF-F4A21BD1EB1D}" presName="level" presStyleLbl="node1" presStyleIdx="2" presStyleCnt="3" custLinFactNeighborX="2314">
        <dgm:presLayoutVars>
          <dgm:chMax val="1"/>
          <dgm:bulletEnabled val="1"/>
        </dgm:presLayoutVars>
      </dgm:prSet>
      <dgm:spPr/>
    </dgm:pt>
    <dgm:pt modelId="{22A6F6DB-D612-4355-BAD3-CAF38873417B}" type="pres">
      <dgm:prSet presAssocID="{5A6B23A8-2615-4A79-B5BF-F4A21BD1EB1D}" presName="levelTx" presStyleLbl="revTx" presStyleIdx="0" presStyleCnt="0">
        <dgm:presLayoutVars>
          <dgm:chMax val="1"/>
          <dgm:bulletEnabled val="1"/>
        </dgm:presLayoutVars>
      </dgm:prSet>
      <dgm:spPr/>
    </dgm:pt>
  </dgm:ptLst>
  <dgm:cxnLst>
    <dgm:cxn modelId="{85DC0722-04C9-45E4-AE96-A4FDA7B7FD93}" type="presOf" srcId="{878DF2F0-20D3-44C2-A23E-0BA35A6D61DD}" destId="{DA50D987-72BF-4876-9209-264BB2E31057}" srcOrd="1" destOrd="0" presId="urn:microsoft.com/office/officeart/2005/8/layout/pyramid3"/>
    <dgm:cxn modelId="{27585E60-3FA9-4480-BF1B-58CBD814990F}" srcId="{B69622B3-9B6F-44C5-82CB-0B3ED17F5077}" destId="{878DF2F0-20D3-44C2-A23E-0BA35A6D61DD}" srcOrd="1" destOrd="0" parTransId="{C8EDF0F0-24D0-46C8-B658-67201A623EA1}" sibTransId="{9BB01BFB-D948-4F0A-B207-C29FA94D972C}"/>
    <dgm:cxn modelId="{25E6CC76-E257-45BE-926F-98E244CC2CED}" type="presOf" srcId="{E3F2B531-F912-423C-941A-086FF38A3E04}" destId="{4F01E22D-CDCE-4424-A7DC-81C61A6EF318}" srcOrd="1" destOrd="0" presId="urn:microsoft.com/office/officeart/2005/8/layout/pyramid3"/>
    <dgm:cxn modelId="{9CD0FA7F-6060-47B1-9DCE-3AEF6959E2BB}" type="presOf" srcId="{B69622B3-9B6F-44C5-82CB-0B3ED17F5077}" destId="{E4B406B0-3F3C-4D8C-A064-7182B00790A9}" srcOrd="0" destOrd="0" presId="urn:microsoft.com/office/officeart/2005/8/layout/pyramid3"/>
    <dgm:cxn modelId="{7102FB8D-86D2-4F42-9018-249AA0E5C994}" type="presOf" srcId="{5A6B23A8-2615-4A79-B5BF-F4A21BD1EB1D}" destId="{7446BAAD-03B8-4F73-9DEF-18C41C7C33E4}" srcOrd="0" destOrd="0" presId="urn:microsoft.com/office/officeart/2005/8/layout/pyramid3"/>
    <dgm:cxn modelId="{4A4DD2B4-667C-4C6E-9F0F-819E815FAC47}" srcId="{B69622B3-9B6F-44C5-82CB-0B3ED17F5077}" destId="{5A6B23A8-2615-4A79-B5BF-F4A21BD1EB1D}" srcOrd="2" destOrd="0" parTransId="{B798B2EF-3637-486F-98BA-2D0F24216315}" sibTransId="{1940EFB2-DAEC-48EF-B29C-95CF00AAC92D}"/>
    <dgm:cxn modelId="{C86FF4BF-F2AB-4F19-930D-7DB2F75823E9}" type="presOf" srcId="{5A6B23A8-2615-4A79-B5BF-F4A21BD1EB1D}" destId="{22A6F6DB-D612-4355-BAD3-CAF38873417B}" srcOrd="1" destOrd="0" presId="urn:microsoft.com/office/officeart/2005/8/layout/pyramid3"/>
    <dgm:cxn modelId="{C158C2CA-5548-41EF-8CC8-ED569864E79E}" type="presOf" srcId="{878DF2F0-20D3-44C2-A23E-0BA35A6D61DD}" destId="{D989EEB4-1949-41A7-893F-71F8387E2CA3}" srcOrd="0" destOrd="0" presId="urn:microsoft.com/office/officeart/2005/8/layout/pyramid3"/>
    <dgm:cxn modelId="{A74710E5-66AD-4E7B-92C3-C18D8E604B43}" srcId="{B69622B3-9B6F-44C5-82CB-0B3ED17F5077}" destId="{E3F2B531-F912-423C-941A-086FF38A3E04}" srcOrd="0" destOrd="0" parTransId="{1D44E24C-955C-4999-91DA-2F83AD9723A5}" sibTransId="{53E2CECB-D4B0-4EA9-BE66-BA8317B8F3CA}"/>
    <dgm:cxn modelId="{254333FF-9207-40B3-9E63-86232FC10D20}" type="presOf" srcId="{E3F2B531-F912-423C-941A-086FF38A3E04}" destId="{B65AEEB4-2C94-44B6-A4E2-63D54CF41131}" srcOrd="0" destOrd="0" presId="urn:microsoft.com/office/officeart/2005/8/layout/pyramid3"/>
    <dgm:cxn modelId="{41AA4DD7-CAC2-430F-B995-A5BEBF53BB3A}" type="presParOf" srcId="{E4B406B0-3F3C-4D8C-A064-7182B00790A9}" destId="{0F1135C0-E95C-4E32-996E-AD790916F047}" srcOrd="0" destOrd="0" presId="urn:microsoft.com/office/officeart/2005/8/layout/pyramid3"/>
    <dgm:cxn modelId="{9DC1F53A-4382-4DCC-BF52-4A94410D811F}" type="presParOf" srcId="{0F1135C0-E95C-4E32-996E-AD790916F047}" destId="{B65AEEB4-2C94-44B6-A4E2-63D54CF41131}" srcOrd="0" destOrd="0" presId="urn:microsoft.com/office/officeart/2005/8/layout/pyramid3"/>
    <dgm:cxn modelId="{DEEEAA46-4347-402D-A19E-E0BED17CB6C5}" type="presParOf" srcId="{0F1135C0-E95C-4E32-996E-AD790916F047}" destId="{4F01E22D-CDCE-4424-A7DC-81C61A6EF318}" srcOrd="1" destOrd="0" presId="urn:microsoft.com/office/officeart/2005/8/layout/pyramid3"/>
    <dgm:cxn modelId="{DEF4153B-7441-4189-8810-CA9DBF468E14}" type="presParOf" srcId="{E4B406B0-3F3C-4D8C-A064-7182B00790A9}" destId="{9B710328-5AAC-4927-9743-DF13F9EF6BC1}" srcOrd="1" destOrd="0" presId="urn:microsoft.com/office/officeart/2005/8/layout/pyramid3"/>
    <dgm:cxn modelId="{813D8344-161A-4CA2-918E-DA55828138F3}" type="presParOf" srcId="{9B710328-5AAC-4927-9743-DF13F9EF6BC1}" destId="{D989EEB4-1949-41A7-893F-71F8387E2CA3}" srcOrd="0" destOrd="0" presId="urn:microsoft.com/office/officeart/2005/8/layout/pyramid3"/>
    <dgm:cxn modelId="{6F187210-45AB-44A6-8E16-E008387BC9B3}" type="presParOf" srcId="{9B710328-5AAC-4927-9743-DF13F9EF6BC1}" destId="{DA50D987-72BF-4876-9209-264BB2E31057}" srcOrd="1" destOrd="0" presId="urn:microsoft.com/office/officeart/2005/8/layout/pyramid3"/>
    <dgm:cxn modelId="{52B9DE90-C75A-44C6-9883-1EB28E172416}" type="presParOf" srcId="{E4B406B0-3F3C-4D8C-A064-7182B00790A9}" destId="{FB8FC7F2-7098-4638-A01C-EA323457BAD9}" srcOrd="2" destOrd="0" presId="urn:microsoft.com/office/officeart/2005/8/layout/pyramid3"/>
    <dgm:cxn modelId="{4F09B022-1CB3-4091-8AC3-C9A144659B86}" type="presParOf" srcId="{FB8FC7F2-7098-4638-A01C-EA323457BAD9}" destId="{7446BAAD-03B8-4F73-9DEF-18C41C7C33E4}" srcOrd="0" destOrd="0" presId="urn:microsoft.com/office/officeart/2005/8/layout/pyramid3"/>
    <dgm:cxn modelId="{3A3BDFD1-136A-48A5-BE1E-5850DADAEF57}" type="presParOf" srcId="{FB8FC7F2-7098-4638-A01C-EA323457BAD9}" destId="{22A6F6DB-D612-4355-BAD3-CAF38873417B}" srcOrd="1" destOrd="0" presId="urn:microsoft.com/office/officeart/2005/8/layout/pyramid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693E277-BD06-4C20-9BFE-24AEDACE273D}"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0A16A7AD-915B-4C8B-9C28-1341267C6694}">
      <dgm:prSet/>
      <dgm:spPr/>
      <dgm:t>
        <a:bodyPr/>
        <a:lstStyle/>
        <a:p>
          <a:r>
            <a:rPr lang="en-GB"/>
            <a:t>Formal resettlement routes provide a much higher level of support for refugees </a:t>
          </a:r>
          <a:endParaRPr lang="en-US"/>
        </a:p>
      </dgm:t>
    </dgm:pt>
    <dgm:pt modelId="{FC5E82AB-2FEE-4ED9-ABE1-B57843432877}" type="parTrans" cxnId="{28B89D68-B97E-41F4-B012-4142A6CCFE77}">
      <dgm:prSet/>
      <dgm:spPr/>
      <dgm:t>
        <a:bodyPr/>
        <a:lstStyle/>
        <a:p>
          <a:endParaRPr lang="en-US"/>
        </a:p>
      </dgm:t>
    </dgm:pt>
    <dgm:pt modelId="{F8CE387B-005F-4A21-85D9-435FE847690E}" type="sibTrans" cxnId="{28B89D68-B97E-41F4-B012-4142A6CCFE77}">
      <dgm:prSet/>
      <dgm:spPr/>
      <dgm:t>
        <a:bodyPr/>
        <a:lstStyle/>
        <a:p>
          <a:endParaRPr lang="en-US"/>
        </a:p>
      </dgm:t>
    </dgm:pt>
    <dgm:pt modelId="{CB257C96-B8D4-4626-A032-B9B9EFDB2C1B}">
      <dgm:prSet/>
      <dgm:spPr/>
      <dgm:t>
        <a:bodyPr/>
        <a:lstStyle/>
        <a:p>
          <a:r>
            <a:rPr lang="en-GB"/>
            <a:t>They create routes for those who may find it more difficult to travel </a:t>
          </a:r>
          <a:endParaRPr lang="en-US" dirty="0"/>
        </a:p>
      </dgm:t>
    </dgm:pt>
    <dgm:pt modelId="{C3172B8F-673F-49E5-9FB9-187795E2FFF1}" type="parTrans" cxnId="{FC7F8EDC-6828-4B49-8B5E-A773670A1830}">
      <dgm:prSet/>
      <dgm:spPr/>
      <dgm:t>
        <a:bodyPr/>
        <a:lstStyle/>
        <a:p>
          <a:endParaRPr lang="en-US"/>
        </a:p>
      </dgm:t>
    </dgm:pt>
    <dgm:pt modelId="{E45E8AEB-1609-4A71-BB93-C80EE90E6C70}" type="sibTrans" cxnId="{FC7F8EDC-6828-4B49-8B5E-A773670A1830}">
      <dgm:prSet/>
      <dgm:spPr/>
      <dgm:t>
        <a:bodyPr/>
        <a:lstStyle/>
        <a:p>
          <a:endParaRPr lang="en-US"/>
        </a:p>
      </dgm:t>
    </dgm:pt>
    <dgm:pt modelId="{0B50CEDF-1EE6-4BAD-9F4D-D6C4A3A6F7ED}">
      <dgm:prSet/>
      <dgm:spPr/>
      <dgm:t>
        <a:bodyPr/>
        <a:lstStyle/>
        <a:p>
          <a:r>
            <a:rPr lang="en-GB"/>
            <a:t>It can create a perception of ‘good’ vs ‘bad’ refugees</a:t>
          </a:r>
          <a:endParaRPr lang="en-US"/>
        </a:p>
      </dgm:t>
    </dgm:pt>
    <dgm:pt modelId="{1FD489B8-9B55-407C-B165-F390C21CAFD1}" type="parTrans" cxnId="{C718F050-4AC5-4C10-B139-A192D0418D60}">
      <dgm:prSet/>
      <dgm:spPr/>
      <dgm:t>
        <a:bodyPr/>
        <a:lstStyle/>
        <a:p>
          <a:endParaRPr lang="en-US"/>
        </a:p>
      </dgm:t>
    </dgm:pt>
    <dgm:pt modelId="{13DD06EF-146E-40CA-9086-675A221E194A}" type="sibTrans" cxnId="{C718F050-4AC5-4C10-B139-A192D0418D60}">
      <dgm:prSet/>
      <dgm:spPr/>
      <dgm:t>
        <a:bodyPr/>
        <a:lstStyle/>
        <a:p>
          <a:endParaRPr lang="en-US"/>
        </a:p>
      </dgm:t>
    </dgm:pt>
    <dgm:pt modelId="{8B7323D6-9838-4E68-B3FF-02D928B3EC2A}">
      <dgm:prSet/>
      <dgm:spPr/>
      <dgm:t>
        <a:bodyPr/>
        <a:lstStyle/>
        <a:p>
          <a:r>
            <a:rPr lang="en-GB"/>
            <a:t>Current Immigration Bill will remove the right to claim asylum </a:t>
          </a:r>
          <a:endParaRPr lang="en-US"/>
        </a:p>
      </dgm:t>
    </dgm:pt>
    <dgm:pt modelId="{AAFCDF66-F602-4E7C-9C9F-885914EB212E}" type="parTrans" cxnId="{23790307-F108-416D-AF52-3FDDA5C38673}">
      <dgm:prSet/>
      <dgm:spPr/>
      <dgm:t>
        <a:bodyPr/>
        <a:lstStyle/>
        <a:p>
          <a:endParaRPr lang="en-US"/>
        </a:p>
      </dgm:t>
    </dgm:pt>
    <dgm:pt modelId="{D0D61B6D-BCE6-41C6-8B4E-64B47E1314CF}" type="sibTrans" cxnId="{23790307-F108-416D-AF52-3FDDA5C38673}">
      <dgm:prSet/>
      <dgm:spPr/>
      <dgm:t>
        <a:bodyPr/>
        <a:lstStyle/>
        <a:p>
          <a:endParaRPr lang="en-US"/>
        </a:p>
      </dgm:t>
    </dgm:pt>
    <dgm:pt modelId="{0BFC2C6B-01B9-41E8-8862-D0E46F7F9FCF}">
      <dgm:prSet/>
      <dgm:spPr/>
      <dgm:t>
        <a:bodyPr/>
        <a:lstStyle/>
        <a:p>
          <a:r>
            <a:rPr lang="en-GB"/>
            <a:t>The threat of RWANDA is stopping some individuals from making asylum claims</a:t>
          </a:r>
          <a:endParaRPr lang="en-US"/>
        </a:p>
      </dgm:t>
    </dgm:pt>
    <dgm:pt modelId="{04BBCB2C-D7DB-48C3-AB8F-34946FF28159}" type="parTrans" cxnId="{414C22C0-1D24-4E23-986D-C61200E4306F}">
      <dgm:prSet/>
      <dgm:spPr/>
      <dgm:t>
        <a:bodyPr/>
        <a:lstStyle/>
        <a:p>
          <a:endParaRPr lang="en-US"/>
        </a:p>
      </dgm:t>
    </dgm:pt>
    <dgm:pt modelId="{58D504B2-3A36-4B6E-9758-D31337D6F0EA}" type="sibTrans" cxnId="{414C22C0-1D24-4E23-986D-C61200E4306F}">
      <dgm:prSet/>
      <dgm:spPr/>
      <dgm:t>
        <a:bodyPr/>
        <a:lstStyle/>
        <a:p>
          <a:endParaRPr lang="en-US"/>
        </a:p>
      </dgm:t>
    </dgm:pt>
    <dgm:pt modelId="{EFAB3472-69E3-47BA-BB26-8BC12C4349B2}">
      <dgm:prSet/>
      <dgm:spPr/>
      <dgm:t>
        <a:bodyPr/>
        <a:lstStyle/>
        <a:p>
          <a:r>
            <a:rPr lang="en-GB"/>
            <a:t>Local welcome is essential to help asylum seekers and refugees settle and feel safe in the community </a:t>
          </a:r>
          <a:endParaRPr lang="en-US"/>
        </a:p>
      </dgm:t>
    </dgm:pt>
    <dgm:pt modelId="{37F83AAE-44FA-48E3-9AB9-D0CBF1D7A8E3}" type="parTrans" cxnId="{B5B2242D-8514-49B5-A280-49F8DB865346}">
      <dgm:prSet/>
      <dgm:spPr/>
      <dgm:t>
        <a:bodyPr/>
        <a:lstStyle/>
        <a:p>
          <a:endParaRPr lang="en-US"/>
        </a:p>
      </dgm:t>
    </dgm:pt>
    <dgm:pt modelId="{404FA928-BA0A-4A2B-8334-327ABC4E29A4}" type="sibTrans" cxnId="{B5B2242D-8514-49B5-A280-49F8DB865346}">
      <dgm:prSet/>
      <dgm:spPr/>
      <dgm:t>
        <a:bodyPr/>
        <a:lstStyle/>
        <a:p>
          <a:endParaRPr lang="en-US"/>
        </a:p>
      </dgm:t>
    </dgm:pt>
    <dgm:pt modelId="{6FD2B233-E5AF-4F7D-8BDF-E12209F2F5B8}">
      <dgm:prSet/>
      <dgm:spPr/>
      <dgm:t>
        <a:bodyPr/>
        <a:lstStyle/>
        <a:p>
          <a:r>
            <a:rPr lang="en-GB" dirty="0"/>
            <a:t>Language provision, befriending , employment support, access to advice and advocacy are important for both asylum seekers and refugees</a:t>
          </a:r>
          <a:endParaRPr lang="en-US" dirty="0"/>
        </a:p>
      </dgm:t>
    </dgm:pt>
    <dgm:pt modelId="{55F94797-C184-4B69-8FE0-245E87588EAE}" type="parTrans" cxnId="{CB056E7B-8B63-4344-AD0F-4005F2902978}">
      <dgm:prSet/>
      <dgm:spPr/>
      <dgm:t>
        <a:bodyPr/>
        <a:lstStyle/>
        <a:p>
          <a:endParaRPr lang="en-US"/>
        </a:p>
      </dgm:t>
    </dgm:pt>
    <dgm:pt modelId="{3AFC977E-F5E3-4ADB-B8AE-E930402A0FCC}" type="sibTrans" cxnId="{CB056E7B-8B63-4344-AD0F-4005F2902978}">
      <dgm:prSet/>
      <dgm:spPr/>
      <dgm:t>
        <a:bodyPr/>
        <a:lstStyle/>
        <a:p>
          <a:endParaRPr lang="en-US"/>
        </a:p>
      </dgm:t>
    </dgm:pt>
    <dgm:pt modelId="{A5F09E25-B807-411D-8CA8-65817A3A6581}" type="pres">
      <dgm:prSet presAssocID="{6693E277-BD06-4C20-9BFE-24AEDACE273D}" presName="diagram" presStyleCnt="0">
        <dgm:presLayoutVars>
          <dgm:dir/>
          <dgm:resizeHandles val="exact"/>
        </dgm:presLayoutVars>
      </dgm:prSet>
      <dgm:spPr/>
    </dgm:pt>
    <dgm:pt modelId="{6EF97DCA-6746-4B2A-B35F-1E041AA32103}" type="pres">
      <dgm:prSet presAssocID="{0A16A7AD-915B-4C8B-9C28-1341267C6694}" presName="node" presStyleLbl="node1" presStyleIdx="0" presStyleCnt="7">
        <dgm:presLayoutVars>
          <dgm:bulletEnabled val="1"/>
        </dgm:presLayoutVars>
      </dgm:prSet>
      <dgm:spPr/>
    </dgm:pt>
    <dgm:pt modelId="{FB8E4F13-1C1F-4AD3-BCF1-730720AC8139}" type="pres">
      <dgm:prSet presAssocID="{F8CE387B-005F-4A21-85D9-435FE847690E}" presName="sibTrans" presStyleCnt="0"/>
      <dgm:spPr/>
    </dgm:pt>
    <dgm:pt modelId="{28C2251F-BC00-4C0C-A666-1B722A8751BC}" type="pres">
      <dgm:prSet presAssocID="{CB257C96-B8D4-4626-A032-B9B9EFDB2C1B}" presName="node" presStyleLbl="node1" presStyleIdx="1" presStyleCnt="7">
        <dgm:presLayoutVars>
          <dgm:bulletEnabled val="1"/>
        </dgm:presLayoutVars>
      </dgm:prSet>
      <dgm:spPr/>
    </dgm:pt>
    <dgm:pt modelId="{CEDEE4E1-5E37-4CB9-AD19-4E489DD5DAE9}" type="pres">
      <dgm:prSet presAssocID="{E45E8AEB-1609-4A71-BB93-C80EE90E6C70}" presName="sibTrans" presStyleCnt="0"/>
      <dgm:spPr/>
    </dgm:pt>
    <dgm:pt modelId="{32CEDEC3-8E5D-404D-B78F-0E15F6B5712B}" type="pres">
      <dgm:prSet presAssocID="{0B50CEDF-1EE6-4BAD-9F4D-D6C4A3A6F7ED}" presName="node" presStyleLbl="node1" presStyleIdx="2" presStyleCnt="7">
        <dgm:presLayoutVars>
          <dgm:bulletEnabled val="1"/>
        </dgm:presLayoutVars>
      </dgm:prSet>
      <dgm:spPr/>
    </dgm:pt>
    <dgm:pt modelId="{E48B2602-78E4-4974-82AF-229AA22C6D6A}" type="pres">
      <dgm:prSet presAssocID="{13DD06EF-146E-40CA-9086-675A221E194A}" presName="sibTrans" presStyleCnt="0"/>
      <dgm:spPr/>
    </dgm:pt>
    <dgm:pt modelId="{109200E8-BB4C-4F8D-8C00-7A99958809C1}" type="pres">
      <dgm:prSet presAssocID="{8B7323D6-9838-4E68-B3FF-02D928B3EC2A}" presName="node" presStyleLbl="node1" presStyleIdx="3" presStyleCnt="7">
        <dgm:presLayoutVars>
          <dgm:bulletEnabled val="1"/>
        </dgm:presLayoutVars>
      </dgm:prSet>
      <dgm:spPr/>
    </dgm:pt>
    <dgm:pt modelId="{E7E9F5FB-4612-4DE8-B4A4-7C8213172BE2}" type="pres">
      <dgm:prSet presAssocID="{D0D61B6D-BCE6-41C6-8B4E-64B47E1314CF}" presName="sibTrans" presStyleCnt="0"/>
      <dgm:spPr/>
    </dgm:pt>
    <dgm:pt modelId="{5DD4651A-3B08-46F0-8168-F3DB2EC6D3E4}" type="pres">
      <dgm:prSet presAssocID="{0BFC2C6B-01B9-41E8-8862-D0E46F7F9FCF}" presName="node" presStyleLbl="node1" presStyleIdx="4" presStyleCnt="7">
        <dgm:presLayoutVars>
          <dgm:bulletEnabled val="1"/>
        </dgm:presLayoutVars>
      </dgm:prSet>
      <dgm:spPr/>
    </dgm:pt>
    <dgm:pt modelId="{B73C1B56-C459-4B5D-A05B-D1DEF2BA5FCC}" type="pres">
      <dgm:prSet presAssocID="{58D504B2-3A36-4B6E-9758-D31337D6F0EA}" presName="sibTrans" presStyleCnt="0"/>
      <dgm:spPr/>
    </dgm:pt>
    <dgm:pt modelId="{A5653423-A5B1-4C75-B637-5D28B30FCABF}" type="pres">
      <dgm:prSet presAssocID="{EFAB3472-69E3-47BA-BB26-8BC12C4349B2}" presName="node" presStyleLbl="node1" presStyleIdx="5" presStyleCnt="7">
        <dgm:presLayoutVars>
          <dgm:bulletEnabled val="1"/>
        </dgm:presLayoutVars>
      </dgm:prSet>
      <dgm:spPr/>
    </dgm:pt>
    <dgm:pt modelId="{8853DDBB-ED12-4852-A1B4-BCDA093E804C}" type="pres">
      <dgm:prSet presAssocID="{404FA928-BA0A-4A2B-8334-327ABC4E29A4}" presName="sibTrans" presStyleCnt="0"/>
      <dgm:spPr/>
    </dgm:pt>
    <dgm:pt modelId="{8A076D8F-46B4-42D9-8725-AA6543A7C25E}" type="pres">
      <dgm:prSet presAssocID="{6FD2B233-E5AF-4F7D-8BDF-E12209F2F5B8}" presName="node" presStyleLbl="node1" presStyleIdx="6" presStyleCnt="7">
        <dgm:presLayoutVars>
          <dgm:bulletEnabled val="1"/>
        </dgm:presLayoutVars>
      </dgm:prSet>
      <dgm:spPr/>
    </dgm:pt>
  </dgm:ptLst>
  <dgm:cxnLst>
    <dgm:cxn modelId="{23790307-F108-416D-AF52-3FDDA5C38673}" srcId="{6693E277-BD06-4C20-9BFE-24AEDACE273D}" destId="{8B7323D6-9838-4E68-B3FF-02D928B3EC2A}" srcOrd="3" destOrd="0" parTransId="{AAFCDF66-F602-4E7C-9C9F-885914EB212E}" sibTransId="{D0D61B6D-BCE6-41C6-8B4E-64B47E1314CF}"/>
    <dgm:cxn modelId="{61D3B61C-49CA-4BDA-95F1-2BAA307F7E72}" type="presOf" srcId="{6FD2B233-E5AF-4F7D-8BDF-E12209F2F5B8}" destId="{8A076D8F-46B4-42D9-8725-AA6543A7C25E}" srcOrd="0" destOrd="0" presId="urn:microsoft.com/office/officeart/2005/8/layout/default"/>
    <dgm:cxn modelId="{B5B2242D-8514-49B5-A280-49F8DB865346}" srcId="{6693E277-BD06-4C20-9BFE-24AEDACE273D}" destId="{EFAB3472-69E3-47BA-BB26-8BC12C4349B2}" srcOrd="5" destOrd="0" parTransId="{37F83AAE-44FA-48E3-9AB9-D0CBF1D7A8E3}" sibTransId="{404FA928-BA0A-4A2B-8334-327ABC4E29A4}"/>
    <dgm:cxn modelId="{28B89D68-B97E-41F4-B012-4142A6CCFE77}" srcId="{6693E277-BD06-4C20-9BFE-24AEDACE273D}" destId="{0A16A7AD-915B-4C8B-9C28-1341267C6694}" srcOrd="0" destOrd="0" parTransId="{FC5E82AB-2FEE-4ED9-ABE1-B57843432877}" sibTransId="{F8CE387B-005F-4A21-85D9-435FE847690E}"/>
    <dgm:cxn modelId="{C718F050-4AC5-4C10-B139-A192D0418D60}" srcId="{6693E277-BD06-4C20-9BFE-24AEDACE273D}" destId="{0B50CEDF-1EE6-4BAD-9F4D-D6C4A3A6F7ED}" srcOrd="2" destOrd="0" parTransId="{1FD489B8-9B55-407C-B165-F390C21CAFD1}" sibTransId="{13DD06EF-146E-40CA-9086-675A221E194A}"/>
    <dgm:cxn modelId="{CB056E7B-8B63-4344-AD0F-4005F2902978}" srcId="{6693E277-BD06-4C20-9BFE-24AEDACE273D}" destId="{6FD2B233-E5AF-4F7D-8BDF-E12209F2F5B8}" srcOrd="6" destOrd="0" parTransId="{55F94797-C184-4B69-8FE0-245E87588EAE}" sibTransId="{3AFC977E-F5E3-4ADB-B8AE-E930402A0FCC}"/>
    <dgm:cxn modelId="{551A248C-3C74-4E3D-95AF-134A43A93056}" type="presOf" srcId="{0B50CEDF-1EE6-4BAD-9F4D-D6C4A3A6F7ED}" destId="{32CEDEC3-8E5D-404D-B78F-0E15F6B5712B}" srcOrd="0" destOrd="0" presId="urn:microsoft.com/office/officeart/2005/8/layout/default"/>
    <dgm:cxn modelId="{5C8B339A-5B69-435F-B808-20E0831F3222}" type="presOf" srcId="{0A16A7AD-915B-4C8B-9C28-1341267C6694}" destId="{6EF97DCA-6746-4B2A-B35F-1E041AA32103}" srcOrd="0" destOrd="0" presId="urn:microsoft.com/office/officeart/2005/8/layout/default"/>
    <dgm:cxn modelId="{BE67C4A7-BAF7-4A80-B7E5-C9E284D88825}" type="presOf" srcId="{8B7323D6-9838-4E68-B3FF-02D928B3EC2A}" destId="{109200E8-BB4C-4F8D-8C00-7A99958809C1}" srcOrd="0" destOrd="0" presId="urn:microsoft.com/office/officeart/2005/8/layout/default"/>
    <dgm:cxn modelId="{41E9F8AA-EFBC-49D9-8584-1399CE5D8C0C}" type="presOf" srcId="{0BFC2C6B-01B9-41E8-8862-D0E46F7F9FCF}" destId="{5DD4651A-3B08-46F0-8168-F3DB2EC6D3E4}" srcOrd="0" destOrd="0" presId="urn:microsoft.com/office/officeart/2005/8/layout/default"/>
    <dgm:cxn modelId="{497D4EBF-F32A-422A-AECE-F9AB69A8FEB0}" type="presOf" srcId="{EFAB3472-69E3-47BA-BB26-8BC12C4349B2}" destId="{A5653423-A5B1-4C75-B637-5D28B30FCABF}" srcOrd="0" destOrd="0" presId="urn:microsoft.com/office/officeart/2005/8/layout/default"/>
    <dgm:cxn modelId="{414C22C0-1D24-4E23-986D-C61200E4306F}" srcId="{6693E277-BD06-4C20-9BFE-24AEDACE273D}" destId="{0BFC2C6B-01B9-41E8-8862-D0E46F7F9FCF}" srcOrd="4" destOrd="0" parTransId="{04BBCB2C-D7DB-48C3-AB8F-34946FF28159}" sibTransId="{58D504B2-3A36-4B6E-9758-D31337D6F0EA}"/>
    <dgm:cxn modelId="{945E09C6-5D5B-4CE7-BD52-446D3D416302}" type="presOf" srcId="{6693E277-BD06-4C20-9BFE-24AEDACE273D}" destId="{A5F09E25-B807-411D-8CA8-65817A3A6581}" srcOrd="0" destOrd="0" presId="urn:microsoft.com/office/officeart/2005/8/layout/default"/>
    <dgm:cxn modelId="{FB690CD9-7F9C-4F7A-82DB-97DC986B66DB}" type="presOf" srcId="{CB257C96-B8D4-4626-A032-B9B9EFDB2C1B}" destId="{28C2251F-BC00-4C0C-A666-1B722A8751BC}" srcOrd="0" destOrd="0" presId="urn:microsoft.com/office/officeart/2005/8/layout/default"/>
    <dgm:cxn modelId="{FC7F8EDC-6828-4B49-8B5E-A773670A1830}" srcId="{6693E277-BD06-4C20-9BFE-24AEDACE273D}" destId="{CB257C96-B8D4-4626-A032-B9B9EFDB2C1B}" srcOrd="1" destOrd="0" parTransId="{C3172B8F-673F-49E5-9FB9-187795E2FFF1}" sibTransId="{E45E8AEB-1609-4A71-BB93-C80EE90E6C70}"/>
    <dgm:cxn modelId="{6F66CF95-220A-41DB-BD5D-F78DCB6DFF5F}" type="presParOf" srcId="{A5F09E25-B807-411D-8CA8-65817A3A6581}" destId="{6EF97DCA-6746-4B2A-B35F-1E041AA32103}" srcOrd="0" destOrd="0" presId="urn:microsoft.com/office/officeart/2005/8/layout/default"/>
    <dgm:cxn modelId="{ADFB5078-AD8D-4988-8378-48E3175955AB}" type="presParOf" srcId="{A5F09E25-B807-411D-8CA8-65817A3A6581}" destId="{FB8E4F13-1C1F-4AD3-BCF1-730720AC8139}" srcOrd="1" destOrd="0" presId="urn:microsoft.com/office/officeart/2005/8/layout/default"/>
    <dgm:cxn modelId="{6E4EEC57-654F-4201-83E0-DA4C1065D519}" type="presParOf" srcId="{A5F09E25-B807-411D-8CA8-65817A3A6581}" destId="{28C2251F-BC00-4C0C-A666-1B722A8751BC}" srcOrd="2" destOrd="0" presId="urn:microsoft.com/office/officeart/2005/8/layout/default"/>
    <dgm:cxn modelId="{8055C3D6-D94B-47E3-9036-230ABBFC388B}" type="presParOf" srcId="{A5F09E25-B807-411D-8CA8-65817A3A6581}" destId="{CEDEE4E1-5E37-4CB9-AD19-4E489DD5DAE9}" srcOrd="3" destOrd="0" presId="urn:microsoft.com/office/officeart/2005/8/layout/default"/>
    <dgm:cxn modelId="{2544C2E1-B3F1-4992-A9D8-771502C9C75D}" type="presParOf" srcId="{A5F09E25-B807-411D-8CA8-65817A3A6581}" destId="{32CEDEC3-8E5D-404D-B78F-0E15F6B5712B}" srcOrd="4" destOrd="0" presId="urn:microsoft.com/office/officeart/2005/8/layout/default"/>
    <dgm:cxn modelId="{FC161E22-27CE-45A3-BB13-2558E106FCDE}" type="presParOf" srcId="{A5F09E25-B807-411D-8CA8-65817A3A6581}" destId="{E48B2602-78E4-4974-82AF-229AA22C6D6A}" srcOrd="5" destOrd="0" presId="urn:microsoft.com/office/officeart/2005/8/layout/default"/>
    <dgm:cxn modelId="{EF7BD14E-ED6D-4390-8179-7DFD10A634B5}" type="presParOf" srcId="{A5F09E25-B807-411D-8CA8-65817A3A6581}" destId="{109200E8-BB4C-4F8D-8C00-7A99958809C1}" srcOrd="6" destOrd="0" presId="urn:microsoft.com/office/officeart/2005/8/layout/default"/>
    <dgm:cxn modelId="{33B1EBA5-2F71-4384-852B-C7587E223A3E}" type="presParOf" srcId="{A5F09E25-B807-411D-8CA8-65817A3A6581}" destId="{E7E9F5FB-4612-4DE8-B4A4-7C8213172BE2}" srcOrd="7" destOrd="0" presId="urn:microsoft.com/office/officeart/2005/8/layout/default"/>
    <dgm:cxn modelId="{C29FF0A3-E681-4F77-B53E-FEF94597A40F}" type="presParOf" srcId="{A5F09E25-B807-411D-8CA8-65817A3A6581}" destId="{5DD4651A-3B08-46F0-8168-F3DB2EC6D3E4}" srcOrd="8" destOrd="0" presId="urn:microsoft.com/office/officeart/2005/8/layout/default"/>
    <dgm:cxn modelId="{1BE44471-A4D6-44C1-915F-0670FD30A9D4}" type="presParOf" srcId="{A5F09E25-B807-411D-8CA8-65817A3A6581}" destId="{B73C1B56-C459-4B5D-A05B-D1DEF2BA5FCC}" srcOrd="9" destOrd="0" presId="urn:microsoft.com/office/officeart/2005/8/layout/default"/>
    <dgm:cxn modelId="{D5CB258F-EEFB-454C-B40D-625606AE86B1}" type="presParOf" srcId="{A5F09E25-B807-411D-8CA8-65817A3A6581}" destId="{A5653423-A5B1-4C75-B637-5D28B30FCABF}" srcOrd="10" destOrd="0" presId="urn:microsoft.com/office/officeart/2005/8/layout/default"/>
    <dgm:cxn modelId="{BE6EBC5E-869F-44C2-AA24-D3565F2C0679}" type="presParOf" srcId="{A5F09E25-B807-411D-8CA8-65817A3A6581}" destId="{8853DDBB-ED12-4852-A1B4-BCDA093E804C}" srcOrd="11" destOrd="0" presId="urn:microsoft.com/office/officeart/2005/8/layout/default"/>
    <dgm:cxn modelId="{37C5F763-6AF5-4C4F-A922-A1684B281700}" type="presParOf" srcId="{A5F09E25-B807-411D-8CA8-65817A3A6581}" destId="{8A076D8F-46B4-42D9-8725-AA6543A7C25E}"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5AEEB4-2C94-44B6-A4E2-63D54CF41131}">
      <dsp:nvSpPr>
        <dsp:cNvPr id="0" name=""/>
        <dsp:cNvSpPr/>
      </dsp:nvSpPr>
      <dsp:spPr>
        <a:xfrm rot="10800000">
          <a:off x="0" y="0"/>
          <a:ext cx="9720261" cy="1638060"/>
        </a:xfrm>
        <a:prstGeom prst="trapezoid">
          <a:avLst>
            <a:gd name="adj" fmla="val 91018"/>
          </a:avLst>
        </a:prstGeom>
        <a:solidFill>
          <a:srgbClr val="7030A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GB" sz="3200" kern="1200" dirty="0"/>
            <a:t>103 Million displaced people worldwide</a:t>
          </a:r>
        </a:p>
        <a:p>
          <a:pPr marL="0" lvl="0" indent="0" algn="ctr" defTabSz="1422400">
            <a:lnSpc>
              <a:spcPct val="90000"/>
            </a:lnSpc>
            <a:spcBef>
              <a:spcPct val="0"/>
            </a:spcBef>
            <a:spcAft>
              <a:spcPct val="35000"/>
            </a:spcAft>
            <a:buNone/>
          </a:pPr>
          <a:r>
            <a:rPr lang="en-GB" sz="2800" kern="1200" dirty="0"/>
            <a:t>53.2 Million internally displaced people</a:t>
          </a:r>
        </a:p>
      </dsp:txBody>
      <dsp:txXfrm rot="-10800000">
        <a:off x="1701045" y="0"/>
        <a:ext cx="6318170" cy="1638060"/>
      </dsp:txXfrm>
    </dsp:sp>
    <dsp:sp modelId="{D989EEB4-1949-41A7-893F-71F8387E2CA3}">
      <dsp:nvSpPr>
        <dsp:cNvPr id="0" name=""/>
        <dsp:cNvSpPr/>
      </dsp:nvSpPr>
      <dsp:spPr>
        <a:xfrm rot="10800000">
          <a:off x="1490929" y="1638060"/>
          <a:ext cx="6738403" cy="2063629"/>
        </a:xfrm>
        <a:prstGeom prst="trapezoid">
          <a:avLst>
            <a:gd name="adj" fmla="val 91018"/>
          </a:avLst>
        </a:prstGeom>
        <a:solidFill>
          <a:srgbClr val="00B05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algn="ctr" defTabSz="1066800">
            <a:lnSpc>
              <a:spcPct val="90000"/>
            </a:lnSpc>
            <a:spcBef>
              <a:spcPct val="0"/>
            </a:spcBef>
            <a:spcAft>
              <a:spcPct val="35000"/>
            </a:spcAft>
            <a:buNone/>
          </a:pPr>
          <a:r>
            <a:rPr lang="en-GB" sz="2800" kern="1200" dirty="0"/>
            <a:t>32.5 Million refugees</a:t>
          </a:r>
        </a:p>
        <a:p>
          <a:pPr marL="0" marR="0" lvl="0" indent="0" algn="ctr" defTabSz="914400" eaLnBrk="1" fontAlgn="auto" latinLnBrk="0" hangingPunct="1">
            <a:lnSpc>
              <a:spcPct val="100000"/>
            </a:lnSpc>
            <a:spcBef>
              <a:spcPct val="0"/>
            </a:spcBef>
            <a:spcAft>
              <a:spcPts val="0"/>
            </a:spcAft>
            <a:buClrTx/>
            <a:buSzTx/>
            <a:buFontTx/>
            <a:buNone/>
            <a:tabLst/>
            <a:defRPr/>
          </a:pPr>
          <a:r>
            <a:rPr lang="en-GB" sz="2400" kern="1200" dirty="0"/>
            <a:t>4.9 Million people seeking asylum</a:t>
          </a:r>
        </a:p>
        <a:p>
          <a:pPr marL="0" marR="0" lvl="0" indent="0" algn="ctr" defTabSz="914400" eaLnBrk="1" fontAlgn="auto" latinLnBrk="0" hangingPunct="1">
            <a:lnSpc>
              <a:spcPct val="100000"/>
            </a:lnSpc>
            <a:spcBef>
              <a:spcPct val="0"/>
            </a:spcBef>
            <a:spcAft>
              <a:spcPts val="0"/>
            </a:spcAft>
            <a:buClrTx/>
            <a:buSzTx/>
            <a:buFontTx/>
            <a:buNone/>
            <a:tabLst/>
            <a:defRPr/>
          </a:pPr>
          <a:r>
            <a:rPr lang="en-GB" sz="2400" kern="1200" dirty="0"/>
            <a:t>5.3 Million seeking international protection </a:t>
          </a:r>
        </a:p>
        <a:p>
          <a:pPr marL="0" lvl="0" algn="ctr" defTabSz="1066800">
            <a:lnSpc>
              <a:spcPct val="90000"/>
            </a:lnSpc>
            <a:spcBef>
              <a:spcPct val="0"/>
            </a:spcBef>
            <a:spcAft>
              <a:spcPct val="35000"/>
            </a:spcAft>
            <a:buNone/>
          </a:pPr>
          <a:r>
            <a:rPr lang="en-GB" sz="2000" kern="1200" dirty="0"/>
            <a:t>231,597 refugees in UK </a:t>
          </a:r>
        </a:p>
      </dsp:txBody>
      <dsp:txXfrm rot="-10800000">
        <a:off x="2670149" y="1638060"/>
        <a:ext cx="4379962" cy="2063629"/>
      </dsp:txXfrm>
    </dsp:sp>
    <dsp:sp modelId="{7446BAAD-03B8-4F73-9DEF-18C41C7C33E4}">
      <dsp:nvSpPr>
        <dsp:cNvPr id="0" name=""/>
        <dsp:cNvSpPr/>
      </dsp:nvSpPr>
      <dsp:spPr>
        <a:xfrm rot="10800000">
          <a:off x="3438202" y="3701690"/>
          <a:ext cx="2981858" cy="1638060"/>
        </a:xfrm>
        <a:prstGeom prst="trapezoid">
          <a:avLst>
            <a:gd name="adj" fmla="val 91018"/>
          </a:avLst>
        </a:prstGeom>
        <a:solidFill>
          <a:srgbClr val="FFFF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476,389 student visas issued in UK 2022</a:t>
          </a:r>
        </a:p>
        <a:p>
          <a:pPr marL="0" lvl="0" indent="0" algn="ctr" defTabSz="800100">
            <a:lnSpc>
              <a:spcPct val="90000"/>
            </a:lnSpc>
            <a:spcBef>
              <a:spcPct val="0"/>
            </a:spcBef>
            <a:spcAft>
              <a:spcPct val="35000"/>
            </a:spcAft>
            <a:buNone/>
          </a:pPr>
          <a:r>
            <a:rPr lang="en-GB" sz="1600" kern="1200" dirty="0"/>
            <a:t>248,919 work visas issued</a:t>
          </a:r>
        </a:p>
        <a:p>
          <a:pPr marL="0" lvl="0" indent="0" algn="ctr" defTabSz="800100">
            <a:lnSpc>
              <a:spcPct val="90000"/>
            </a:lnSpc>
            <a:spcBef>
              <a:spcPct val="0"/>
            </a:spcBef>
            <a:spcAft>
              <a:spcPct val="35000"/>
            </a:spcAft>
            <a:buNone/>
          </a:pPr>
          <a:r>
            <a:rPr lang="en-GB" sz="1400" kern="1200" dirty="0"/>
            <a:t>72,027 asylum applications</a:t>
          </a:r>
        </a:p>
      </dsp:txBody>
      <dsp:txXfrm rot="-10800000">
        <a:off x="3438202" y="3701690"/>
        <a:ext cx="2981858" cy="16380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F97DCA-6746-4B2A-B35F-1E041AA32103}">
      <dsp:nvSpPr>
        <dsp:cNvPr id="0" name=""/>
        <dsp:cNvSpPr/>
      </dsp:nvSpPr>
      <dsp:spPr>
        <a:xfrm>
          <a:off x="1399666" y="331"/>
          <a:ext cx="2613473" cy="1568083"/>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Formal resettlement routes provide a much higher level of support for refugees </a:t>
          </a:r>
          <a:endParaRPr lang="en-US" sz="1800" kern="1200"/>
        </a:p>
      </dsp:txBody>
      <dsp:txXfrm>
        <a:off x="1399666" y="331"/>
        <a:ext cx="2613473" cy="1568083"/>
      </dsp:txXfrm>
    </dsp:sp>
    <dsp:sp modelId="{28C2251F-BC00-4C0C-A666-1B722A8751BC}">
      <dsp:nvSpPr>
        <dsp:cNvPr id="0" name=""/>
        <dsp:cNvSpPr/>
      </dsp:nvSpPr>
      <dsp:spPr>
        <a:xfrm>
          <a:off x="4274486" y="331"/>
          <a:ext cx="2613473" cy="1568083"/>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They create routes for those who may find it more difficult to travel </a:t>
          </a:r>
          <a:endParaRPr lang="en-US" sz="1800" kern="1200" dirty="0"/>
        </a:p>
      </dsp:txBody>
      <dsp:txXfrm>
        <a:off x="4274486" y="331"/>
        <a:ext cx="2613473" cy="1568083"/>
      </dsp:txXfrm>
    </dsp:sp>
    <dsp:sp modelId="{32CEDEC3-8E5D-404D-B78F-0E15F6B5712B}">
      <dsp:nvSpPr>
        <dsp:cNvPr id="0" name=""/>
        <dsp:cNvSpPr/>
      </dsp:nvSpPr>
      <dsp:spPr>
        <a:xfrm>
          <a:off x="7149307" y="331"/>
          <a:ext cx="2613473" cy="1568083"/>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It can create a perception of ‘good’ vs ‘bad’ refugees</a:t>
          </a:r>
          <a:endParaRPr lang="en-US" sz="1800" kern="1200"/>
        </a:p>
      </dsp:txBody>
      <dsp:txXfrm>
        <a:off x="7149307" y="331"/>
        <a:ext cx="2613473" cy="1568083"/>
      </dsp:txXfrm>
    </dsp:sp>
    <dsp:sp modelId="{109200E8-BB4C-4F8D-8C00-7A99958809C1}">
      <dsp:nvSpPr>
        <dsp:cNvPr id="0" name=""/>
        <dsp:cNvSpPr/>
      </dsp:nvSpPr>
      <dsp:spPr>
        <a:xfrm>
          <a:off x="1399666" y="1829762"/>
          <a:ext cx="2613473" cy="1568083"/>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Current Immigration Bill will remove the right to claim asylum </a:t>
          </a:r>
          <a:endParaRPr lang="en-US" sz="1800" kern="1200"/>
        </a:p>
      </dsp:txBody>
      <dsp:txXfrm>
        <a:off x="1399666" y="1829762"/>
        <a:ext cx="2613473" cy="1568083"/>
      </dsp:txXfrm>
    </dsp:sp>
    <dsp:sp modelId="{5DD4651A-3B08-46F0-8168-F3DB2EC6D3E4}">
      <dsp:nvSpPr>
        <dsp:cNvPr id="0" name=""/>
        <dsp:cNvSpPr/>
      </dsp:nvSpPr>
      <dsp:spPr>
        <a:xfrm>
          <a:off x="4274486" y="1829762"/>
          <a:ext cx="2613473" cy="1568083"/>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The threat of RWANDA is stopping some individuals from making asylum claims</a:t>
          </a:r>
          <a:endParaRPr lang="en-US" sz="1800" kern="1200"/>
        </a:p>
      </dsp:txBody>
      <dsp:txXfrm>
        <a:off x="4274486" y="1829762"/>
        <a:ext cx="2613473" cy="1568083"/>
      </dsp:txXfrm>
    </dsp:sp>
    <dsp:sp modelId="{A5653423-A5B1-4C75-B637-5D28B30FCABF}">
      <dsp:nvSpPr>
        <dsp:cNvPr id="0" name=""/>
        <dsp:cNvSpPr/>
      </dsp:nvSpPr>
      <dsp:spPr>
        <a:xfrm>
          <a:off x="7149307" y="1829762"/>
          <a:ext cx="2613473" cy="1568083"/>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Local welcome is essential to help asylum seekers and refugees settle and feel safe in the community </a:t>
          </a:r>
          <a:endParaRPr lang="en-US" sz="1800" kern="1200"/>
        </a:p>
      </dsp:txBody>
      <dsp:txXfrm>
        <a:off x="7149307" y="1829762"/>
        <a:ext cx="2613473" cy="1568083"/>
      </dsp:txXfrm>
    </dsp:sp>
    <dsp:sp modelId="{8A076D8F-46B4-42D9-8725-AA6543A7C25E}">
      <dsp:nvSpPr>
        <dsp:cNvPr id="0" name=""/>
        <dsp:cNvSpPr/>
      </dsp:nvSpPr>
      <dsp:spPr>
        <a:xfrm>
          <a:off x="4274486" y="3659193"/>
          <a:ext cx="2613473" cy="1568083"/>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Language provision, befriending , employment support, access to advice and advocacy are important for both asylum seekers and refugees</a:t>
          </a:r>
          <a:endParaRPr lang="en-US" sz="1800" kern="1200" dirty="0"/>
        </a:p>
      </dsp:txBody>
      <dsp:txXfrm>
        <a:off x="4274486" y="3659193"/>
        <a:ext cx="2613473" cy="1568083"/>
      </dsp:txXfrm>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BFA5460D-7828-472F-AFB4-D3919EDA3B0B}" type="datetimeFigureOut">
              <a:rPr lang="en-GB" smtClean="0"/>
              <a:t>17/04/2023</a:t>
            </a:fld>
            <a:endParaRPr lang="en-GB"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0B66880-3AB5-4AB5-92D4-761AB53569EA}" type="slidenum">
              <a:rPr lang="en-GB" smtClean="0"/>
              <a:t>‹#›</a:t>
            </a:fld>
            <a:endParaRPr lang="en-GB" dirty="0"/>
          </a:p>
        </p:txBody>
      </p:sp>
    </p:spTree>
    <p:extLst>
      <p:ext uri="{BB962C8B-B14F-4D97-AF65-F5344CB8AC3E}">
        <p14:creationId xmlns:p14="http://schemas.microsoft.com/office/powerpoint/2010/main" val="304990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0B66880-3AB5-4AB5-92D4-761AB53569EA}" type="slidenum">
              <a:rPr lang="en-GB" smtClean="0"/>
              <a:t>1</a:t>
            </a:fld>
            <a:endParaRPr lang="en-GB" dirty="0"/>
          </a:p>
        </p:txBody>
      </p:sp>
    </p:spTree>
    <p:extLst>
      <p:ext uri="{BB962C8B-B14F-4D97-AF65-F5344CB8AC3E}">
        <p14:creationId xmlns:p14="http://schemas.microsoft.com/office/powerpoint/2010/main" val="2146772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cannot claim asylum without being in the UK , you cannot go to a British consulate or embassy (If there is one in your country) to seek protection and entry to the UK under the UN refugee convention. </a:t>
            </a:r>
          </a:p>
          <a:p>
            <a:endParaRPr lang="en-GB" dirty="0"/>
          </a:p>
          <a:p>
            <a:r>
              <a:rPr lang="en-GB" dirty="0"/>
              <a:t>The govt has made limited progress in the development of Safe and Legal routes for refugees to come to the UK. </a:t>
            </a:r>
          </a:p>
          <a:p>
            <a:r>
              <a:rPr lang="en-GB" dirty="0"/>
              <a:t>Syrian Vulnerable Persons Resettlement scheme , The Afghan Relocation and assistance programme/ ACRS, BNO Hong Kong scheme and more recently the Homes for Ukraine and Family visa schemes. </a:t>
            </a:r>
          </a:p>
          <a:p>
            <a:endParaRPr lang="en-GB" dirty="0"/>
          </a:p>
        </p:txBody>
      </p:sp>
      <p:sp>
        <p:nvSpPr>
          <p:cNvPr id="4" name="Slide Number Placeholder 3"/>
          <p:cNvSpPr>
            <a:spLocks noGrp="1"/>
          </p:cNvSpPr>
          <p:nvPr>
            <p:ph type="sldNum" sz="quarter" idx="5"/>
          </p:nvPr>
        </p:nvSpPr>
        <p:spPr/>
        <p:txBody>
          <a:bodyPr/>
          <a:lstStyle/>
          <a:p>
            <a:fld id="{80B66880-3AB5-4AB5-92D4-761AB53569EA}" type="slidenum">
              <a:rPr lang="en-GB" smtClean="0"/>
              <a:t>2</a:t>
            </a:fld>
            <a:endParaRPr lang="en-GB" dirty="0"/>
          </a:p>
        </p:txBody>
      </p:sp>
    </p:spTree>
    <p:extLst>
      <p:ext uri="{BB962C8B-B14F-4D97-AF65-F5344CB8AC3E}">
        <p14:creationId xmlns:p14="http://schemas.microsoft.com/office/powerpoint/2010/main" val="19025406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Slide to highlight the scale of displacement and refugees numbers worldwide and contrast the number of migrants entering the Uk through different routes with those seeking asylum. </a:t>
            </a:r>
          </a:p>
          <a:p>
            <a:endParaRPr lang="en-GB" dirty="0"/>
          </a:p>
          <a:p>
            <a:r>
              <a:rPr lang="en-GB" dirty="0"/>
              <a:t>Turkey current hosts the largest number of refugees in the world. It is often those countries neighbouring conflict that end up bearing the burden of the largest numbers of refugees hosting over 4 million , there is only one western country in the top 10 refugee hosting countries – that is Germany who are 6</a:t>
            </a:r>
            <a:r>
              <a:rPr lang="en-GB" baseline="30000" dirty="0"/>
              <a:t>th</a:t>
            </a:r>
            <a:r>
              <a:rPr lang="en-GB" dirty="0"/>
              <a:t> with 1,230,000 refugees . </a:t>
            </a:r>
          </a:p>
          <a:p>
            <a:endParaRPr lang="en-GB" dirty="0"/>
          </a:p>
          <a:p>
            <a:r>
              <a:rPr lang="en-GB" dirty="0"/>
              <a:t>Source UNHCR stats on refugees  as of 27.10.22 </a:t>
            </a:r>
          </a:p>
          <a:p>
            <a:endParaRPr lang="en-GB" dirty="0"/>
          </a:p>
          <a:p>
            <a:r>
              <a:rPr lang="en-GB" dirty="0"/>
              <a:t>UK visa and migration stats – 189131 Ukrainians given visa’s by 30/9/22 ; 150600 BNO Hong Kong nationals visas between 31/1/21 and 30/9/22  ; 76412 family visas </a:t>
            </a:r>
          </a:p>
          <a:p>
            <a:r>
              <a:rPr lang="en-GB" dirty="0"/>
              <a:t>On reflection </a:t>
            </a:r>
            <a:r>
              <a:rPr lang="en-GB" b="1" dirty="0"/>
              <a:t>asylum is a small part of Immigration into the UK but attracts the biggest attention. </a:t>
            </a:r>
            <a:endParaRPr lang="en-GB" dirty="0"/>
          </a:p>
          <a:p>
            <a:endParaRPr lang="en-GB" dirty="0"/>
          </a:p>
          <a:p>
            <a:r>
              <a:rPr lang="en-GB" dirty="0"/>
              <a:t>Only 16400 decisions made on asylum claims in 2022 – 21% less than in 2019. </a:t>
            </a:r>
          </a:p>
          <a:p>
            <a:endParaRPr lang="en-GB" dirty="0"/>
          </a:p>
        </p:txBody>
      </p:sp>
      <p:sp>
        <p:nvSpPr>
          <p:cNvPr id="4" name="Slide Number Placeholder 3"/>
          <p:cNvSpPr>
            <a:spLocks noGrp="1"/>
          </p:cNvSpPr>
          <p:nvPr>
            <p:ph type="sldNum" sz="quarter" idx="5"/>
          </p:nvPr>
        </p:nvSpPr>
        <p:spPr/>
        <p:txBody>
          <a:bodyPr/>
          <a:lstStyle/>
          <a:p>
            <a:fld id="{80B66880-3AB5-4AB5-92D4-761AB53569EA}" type="slidenum">
              <a:rPr lang="en-GB" smtClean="0"/>
              <a:t>3</a:t>
            </a:fld>
            <a:endParaRPr lang="en-GB" dirty="0"/>
          </a:p>
        </p:txBody>
      </p:sp>
    </p:spTree>
    <p:extLst>
      <p:ext uri="{BB962C8B-B14F-4D97-AF65-F5344CB8AC3E}">
        <p14:creationId xmlns:p14="http://schemas.microsoft.com/office/powerpoint/2010/main" val="2165701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You may have heard some of the following questions about asylum seekers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False - Germany, France , Spain and Italy account for 70% of all asylum claims in Europe in 2021. UK was 4</a:t>
            </a:r>
            <a:r>
              <a:rPr lang="en-GB" baseline="30000" dirty="0">
                <a:solidFill>
                  <a:schemeClr val="tx1"/>
                </a:solidFill>
              </a:rPr>
              <a:t>th</a:t>
            </a:r>
            <a:r>
              <a:rPr lang="en-GB" dirty="0">
                <a:solidFill>
                  <a:schemeClr val="tx1"/>
                </a:solidFill>
              </a:rPr>
              <a:t> in terms of numbers  taking 44190 in 2021 , Germany over a Million asylum seekers , France 96000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True – The UN convention does not require or compel people to claim in the 1</a:t>
            </a:r>
            <a:r>
              <a:rPr lang="en-GB" baseline="30000" dirty="0">
                <a:solidFill>
                  <a:schemeClr val="tx1"/>
                </a:solidFill>
              </a:rPr>
              <a:t>st</a:t>
            </a:r>
            <a:r>
              <a:rPr lang="en-GB" dirty="0">
                <a:solidFill>
                  <a:schemeClr val="tx1"/>
                </a:solidFill>
              </a:rPr>
              <a:t> country they enter. Some have no choice about where they end up, others have family, friends, language connections with a particular country that may effect where they end up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Everyone has a right to claim protection under the UN Refugee convention, around 40% of people claiming asylum come via small boats across the channel.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False - The latest figures showed 77% of all decisions on asylum claims last year were given status at 1</a:t>
            </a:r>
            <a:r>
              <a:rPr lang="en-GB" baseline="30000" dirty="0">
                <a:solidFill>
                  <a:schemeClr val="tx1"/>
                </a:solidFill>
              </a:rPr>
              <a:t>st</a:t>
            </a:r>
            <a:r>
              <a:rPr lang="en-GB" dirty="0">
                <a:solidFill>
                  <a:schemeClr val="tx1"/>
                </a:solidFill>
              </a:rPr>
              <a:t> decision, more on appeal. Reflect on the countries people are coming from Iran, Sudan, Somalia, Eritrea, Iraq, Afghanistan, Syria etc </a:t>
            </a:r>
            <a:r>
              <a:rPr lang="en-GB" b="1" dirty="0">
                <a:solidFill>
                  <a:schemeClr val="tx1"/>
                </a:solidFill>
              </a:rPr>
              <a:t>Top 5 countries for asylum claims in 2022 Afghanistan, Albania, Iran, Iraq and Syria.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False -  Asylum seekers can’t work as a rule – there are a very small number of exceptions but you have to apply to the Home Office for permission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False -Asylum seekers can’t claim benefits – they are supported under a completely separate system of asylum support  £45 pw at the equivalent of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74% of benefits someone under 25 would receive and 58% of someone who was over 25.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False - Asylum seekers are not eligible for social housing or able to rent property, their accommodation is provided under a Home Office contract with the private provider (Serco – in the West Midlands).  Refugees are eligible for housing assistance once they have received a positive decision on the same basis an any other local resident. Their priority for housing is determined in the same way by the local authority.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 </a:t>
            </a:r>
          </a:p>
          <a:p>
            <a:endParaRPr lang="en-GB" dirty="0"/>
          </a:p>
        </p:txBody>
      </p:sp>
      <p:sp>
        <p:nvSpPr>
          <p:cNvPr id="4" name="Slide Number Placeholder 3"/>
          <p:cNvSpPr>
            <a:spLocks noGrp="1"/>
          </p:cNvSpPr>
          <p:nvPr>
            <p:ph type="sldNum" sz="quarter" idx="5"/>
          </p:nvPr>
        </p:nvSpPr>
        <p:spPr/>
        <p:txBody>
          <a:bodyPr/>
          <a:lstStyle/>
          <a:p>
            <a:fld id="{80B66880-3AB5-4AB5-92D4-761AB53569EA}" type="slidenum">
              <a:rPr lang="en-GB" smtClean="0"/>
              <a:t>4</a:t>
            </a:fld>
            <a:endParaRPr lang="en-GB" dirty="0"/>
          </a:p>
        </p:txBody>
      </p:sp>
    </p:spTree>
    <p:extLst>
      <p:ext uri="{BB962C8B-B14F-4D97-AF65-F5344CB8AC3E}">
        <p14:creationId xmlns:p14="http://schemas.microsoft.com/office/powerpoint/2010/main" val="6889219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Individuals who claim asylum need to demonstrate to the Home Office they are destitute in order qualify for asylum support. </a:t>
            </a:r>
          </a:p>
          <a:p>
            <a:endParaRPr lang="en-GB" dirty="0"/>
          </a:p>
          <a:p>
            <a:r>
              <a:rPr lang="en-GB" dirty="0"/>
              <a:t>Accommodation in initial accommodation or contingency hotels and then move into dispersal accommodation in the community once space is available. </a:t>
            </a:r>
          </a:p>
          <a:p>
            <a:endParaRPr lang="en-GB" dirty="0"/>
          </a:p>
          <a:p>
            <a:r>
              <a:rPr lang="en-GB" dirty="0"/>
              <a:t>We need to remember where some of these individuals have come from and their experience in their home country. </a:t>
            </a:r>
          </a:p>
          <a:p>
            <a:endParaRPr lang="en-GB" dirty="0"/>
          </a:p>
          <a:p>
            <a:r>
              <a:rPr lang="en-GB" dirty="0"/>
              <a:t>Hotels are not ‘luxury’ , basic provision of accommodation and food, limited amount of financial support each week. </a:t>
            </a:r>
          </a:p>
          <a:p>
            <a:endParaRPr lang="en-GB" dirty="0"/>
          </a:p>
          <a:p>
            <a:r>
              <a:rPr lang="en-GB" dirty="0"/>
              <a:t>Social isolation, impact on mental health and wellbeing , limited or no access to ESOL, Advice, Immigration solicitors, social space or activities, clothing and money for  basic needs. Challenges in accessing health care and mental health and wellbeing services. </a:t>
            </a:r>
          </a:p>
          <a:p>
            <a:endParaRPr lang="en-GB" dirty="0"/>
          </a:p>
          <a:p>
            <a:r>
              <a:rPr lang="en-GB" dirty="0"/>
              <a:t>Length of time in hotels , many of our clients there for over a year. </a:t>
            </a:r>
          </a:p>
          <a:p>
            <a:endParaRPr lang="en-GB" dirty="0"/>
          </a:p>
          <a:p>
            <a:r>
              <a:rPr lang="en-GB" dirty="0"/>
              <a:t>Lack of standard set of support in different hotels. </a:t>
            </a:r>
          </a:p>
        </p:txBody>
      </p:sp>
      <p:sp>
        <p:nvSpPr>
          <p:cNvPr id="4" name="Slide Number Placeholder 3"/>
          <p:cNvSpPr>
            <a:spLocks noGrp="1"/>
          </p:cNvSpPr>
          <p:nvPr>
            <p:ph type="sldNum" sz="quarter" idx="5"/>
          </p:nvPr>
        </p:nvSpPr>
        <p:spPr/>
        <p:txBody>
          <a:bodyPr/>
          <a:lstStyle/>
          <a:p>
            <a:fld id="{80B66880-3AB5-4AB5-92D4-761AB53569EA}" type="slidenum">
              <a:rPr lang="en-GB" smtClean="0"/>
              <a:t>5</a:t>
            </a:fld>
            <a:endParaRPr lang="en-GB" dirty="0"/>
          </a:p>
        </p:txBody>
      </p:sp>
    </p:spTree>
    <p:extLst>
      <p:ext uri="{BB962C8B-B14F-4D97-AF65-F5344CB8AC3E}">
        <p14:creationId xmlns:p14="http://schemas.microsoft.com/office/powerpoint/2010/main" val="4550308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summarises some of the differences between Asylum seekers, refugees and refused asylum seekers </a:t>
            </a:r>
          </a:p>
          <a:p>
            <a:endParaRPr lang="en-GB" dirty="0"/>
          </a:p>
          <a:p>
            <a:r>
              <a:rPr lang="en-GB" dirty="0"/>
              <a:t>Note there is a separate system of support for those in the asylum support system. Individuals are housed and get some financial support while they are waiting for  decision on their claim.</a:t>
            </a:r>
          </a:p>
          <a:p>
            <a:endParaRPr lang="en-GB" dirty="0"/>
          </a:p>
          <a:p>
            <a:r>
              <a:rPr lang="en-GB" b="1" dirty="0"/>
              <a:t>Asylum seekers can’t get a driving licence, bank account, rent property, can’t access most HE courses as they would be treated ad foreign students and have to pay the fees, there are a number of Universities offering  a limited number of places a year for asylum seekers to study. </a:t>
            </a:r>
          </a:p>
          <a:p>
            <a:endParaRPr lang="en-GB" dirty="0"/>
          </a:p>
          <a:p>
            <a:r>
              <a:rPr lang="en-GB" dirty="0"/>
              <a:t>Note there is lots of additional support in place for people coming via the Afghan resettlement, Syrian resettlement and Homes for Ukraine schemes. </a:t>
            </a:r>
          </a:p>
          <a:p>
            <a:r>
              <a:rPr lang="en-GB" dirty="0"/>
              <a:t>People in these schemes are coming with refugee status already and have immediate entitlement to housing, health, benefits, ESOL etc</a:t>
            </a:r>
          </a:p>
          <a:p>
            <a:endParaRPr lang="en-GB" dirty="0"/>
          </a:p>
          <a:p>
            <a:r>
              <a:rPr lang="en-GB" dirty="0"/>
              <a:t>There is a big difference in support for individuals who have been granted refugee status who came through the asylum route. We are lucky in Sandwell there is a specific scheme to help with refugee move on. This is not the same in many other parts of the West Midlands. </a:t>
            </a:r>
          </a:p>
        </p:txBody>
      </p:sp>
      <p:sp>
        <p:nvSpPr>
          <p:cNvPr id="4" name="Slide Number Placeholder 3"/>
          <p:cNvSpPr>
            <a:spLocks noGrp="1"/>
          </p:cNvSpPr>
          <p:nvPr>
            <p:ph type="sldNum" sz="quarter" idx="5"/>
          </p:nvPr>
        </p:nvSpPr>
        <p:spPr/>
        <p:txBody>
          <a:bodyPr/>
          <a:lstStyle/>
          <a:p>
            <a:fld id="{80B66880-3AB5-4AB5-92D4-761AB53569EA}" type="slidenum">
              <a:rPr lang="en-GB" smtClean="0"/>
              <a:t>6</a:t>
            </a:fld>
            <a:endParaRPr lang="en-GB" dirty="0"/>
          </a:p>
        </p:txBody>
      </p:sp>
    </p:spTree>
    <p:extLst>
      <p:ext uri="{BB962C8B-B14F-4D97-AF65-F5344CB8AC3E}">
        <p14:creationId xmlns:p14="http://schemas.microsoft.com/office/powerpoint/2010/main" val="11038613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0B66880-3AB5-4AB5-92D4-761AB53569EA}" type="slidenum">
              <a:rPr lang="en-GB" smtClean="0"/>
              <a:t>7</a:t>
            </a:fld>
            <a:endParaRPr lang="en-GB" dirty="0"/>
          </a:p>
        </p:txBody>
      </p:sp>
    </p:spTree>
    <p:extLst>
      <p:ext uri="{BB962C8B-B14F-4D97-AF65-F5344CB8AC3E}">
        <p14:creationId xmlns:p14="http://schemas.microsoft.com/office/powerpoint/2010/main" val="15383234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0B66880-3AB5-4AB5-92D4-761AB53569EA}" type="slidenum">
              <a:rPr lang="en-GB" smtClean="0"/>
              <a:t>8</a:t>
            </a:fld>
            <a:endParaRPr lang="en-GB" dirty="0"/>
          </a:p>
        </p:txBody>
      </p:sp>
    </p:spTree>
    <p:extLst>
      <p:ext uri="{BB962C8B-B14F-4D97-AF65-F5344CB8AC3E}">
        <p14:creationId xmlns:p14="http://schemas.microsoft.com/office/powerpoint/2010/main" val="31932770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0B66880-3AB5-4AB5-92D4-761AB53569EA}" type="slidenum">
              <a:rPr lang="en-GB" smtClean="0"/>
              <a:t>9</a:t>
            </a:fld>
            <a:endParaRPr lang="en-GB" dirty="0"/>
          </a:p>
        </p:txBody>
      </p:sp>
    </p:spTree>
    <p:extLst>
      <p:ext uri="{BB962C8B-B14F-4D97-AF65-F5344CB8AC3E}">
        <p14:creationId xmlns:p14="http://schemas.microsoft.com/office/powerpoint/2010/main" val="15655571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A0A58074-D3BC-4D93-810E-BA8AB3C7E1DD}" type="datetimeFigureOut">
              <a:rPr lang="en-GB" smtClean="0"/>
              <a:t>17/04/2023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237BB24-E0F3-44D3-B746-61041DDC9B3A}" type="slidenum">
              <a:rPr lang="en-GB" smtClean="0"/>
              <a:t>‹#›</a:t>
            </a:fld>
            <a:endParaRPr lang="en-GB"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5766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A58074-D3BC-4D93-810E-BA8AB3C7E1DD}" type="datetimeFigureOut">
              <a:rPr lang="en-GB" smtClean="0"/>
              <a:t>17/04/2023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237BB24-E0F3-44D3-B746-61041DDC9B3A}" type="slidenum">
              <a:rPr lang="en-GB" smtClean="0"/>
              <a:t>‹#›</a:t>
            </a:fld>
            <a:endParaRPr lang="en-GB" dirty="0"/>
          </a:p>
        </p:txBody>
      </p:sp>
    </p:spTree>
    <p:extLst>
      <p:ext uri="{BB962C8B-B14F-4D97-AF65-F5344CB8AC3E}">
        <p14:creationId xmlns:p14="http://schemas.microsoft.com/office/powerpoint/2010/main" val="277144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A58074-D3BC-4D93-810E-BA8AB3C7E1DD}" type="datetimeFigureOut">
              <a:rPr lang="en-GB" smtClean="0"/>
              <a:t>17/04/2023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237BB24-E0F3-44D3-B746-61041DDC9B3A}" type="slidenum">
              <a:rPr lang="en-GB" smtClean="0"/>
              <a:t>‹#›</a:t>
            </a:fld>
            <a:endParaRPr lang="en-GB"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6511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A58074-D3BC-4D93-810E-BA8AB3C7E1DD}" type="datetimeFigureOut">
              <a:rPr lang="en-GB" smtClean="0"/>
              <a:t>17/04/2023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237BB24-E0F3-44D3-B746-61041DDC9B3A}" type="slidenum">
              <a:rPr lang="en-GB" smtClean="0"/>
              <a:t>‹#›</a:t>
            </a:fld>
            <a:endParaRPr lang="en-GB" dirty="0"/>
          </a:p>
        </p:txBody>
      </p:sp>
    </p:spTree>
    <p:extLst>
      <p:ext uri="{BB962C8B-B14F-4D97-AF65-F5344CB8AC3E}">
        <p14:creationId xmlns:p14="http://schemas.microsoft.com/office/powerpoint/2010/main" val="2311569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A58074-D3BC-4D93-810E-BA8AB3C7E1DD}" type="datetimeFigureOut">
              <a:rPr lang="en-GB" smtClean="0"/>
              <a:t>17/04/2023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237BB24-E0F3-44D3-B746-61041DDC9B3A}" type="slidenum">
              <a:rPr lang="en-GB" smtClean="0"/>
              <a:t>‹#›</a:t>
            </a:fld>
            <a:endParaRPr lang="en-GB"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455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0A58074-D3BC-4D93-810E-BA8AB3C7E1DD}" type="datetimeFigureOut">
              <a:rPr lang="en-GB" smtClean="0"/>
              <a:t>17/04/2023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237BB24-E0F3-44D3-B746-61041DDC9B3A}" type="slidenum">
              <a:rPr lang="en-GB" smtClean="0"/>
              <a:t>‹#›</a:t>
            </a:fld>
            <a:endParaRPr lang="en-GB" dirty="0"/>
          </a:p>
        </p:txBody>
      </p:sp>
    </p:spTree>
    <p:extLst>
      <p:ext uri="{BB962C8B-B14F-4D97-AF65-F5344CB8AC3E}">
        <p14:creationId xmlns:p14="http://schemas.microsoft.com/office/powerpoint/2010/main" val="1550058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0A58074-D3BC-4D93-810E-BA8AB3C7E1DD}" type="datetimeFigureOut">
              <a:rPr lang="en-GB" smtClean="0"/>
              <a:t>17/04/2023</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B237BB24-E0F3-44D3-B746-61041DDC9B3A}" type="slidenum">
              <a:rPr lang="en-GB" smtClean="0"/>
              <a:t>‹#›</a:t>
            </a:fld>
            <a:endParaRPr lang="en-GB" dirty="0"/>
          </a:p>
        </p:txBody>
      </p:sp>
    </p:spTree>
    <p:extLst>
      <p:ext uri="{BB962C8B-B14F-4D97-AF65-F5344CB8AC3E}">
        <p14:creationId xmlns:p14="http://schemas.microsoft.com/office/powerpoint/2010/main" val="1251001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0A58074-D3BC-4D93-810E-BA8AB3C7E1DD}" type="datetimeFigureOut">
              <a:rPr lang="en-GB" smtClean="0"/>
              <a:t>17/04/2023</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B237BB24-E0F3-44D3-B746-61041DDC9B3A}" type="slidenum">
              <a:rPr lang="en-GB" smtClean="0"/>
              <a:t>‹#›</a:t>
            </a:fld>
            <a:endParaRPr lang="en-GB" dirty="0"/>
          </a:p>
        </p:txBody>
      </p:sp>
    </p:spTree>
    <p:extLst>
      <p:ext uri="{BB962C8B-B14F-4D97-AF65-F5344CB8AC3E}">
        <p14:creationId xmlns:p14="http://schemas.microsoft.com/office/powerpoint/2010/main" val="3199297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A58074-D3BC-4D93-810E-BA8AB3C7E1DD}" type="datetimeFigureOut">
              <a:rPr lang="en-GB" smtClean="0"/>
              <a:t>17/04/2023</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B237BB24-E0F3-44D3-B746-61041DDC9B3A}" type="slidenum">
              <a:rPr lang="en-GB" smtClean="0"/>
              <a:t>‹#›</a:t>
            </a:fld>
            <a:endParaRPr lang="en-GB" dirty="0"/>
          </a:p>
        </p:txBody>
      </p:sp>
    </p:spTree>
    <p:extLst>
      <p:ext uri="{BB962C8B-B14F-4D97-AF65-F5344CB8AC3E}">
        <p14:creationId xmlns:p14="http://schemas.microsoft.com/office/powerpoint/2010/main" val="3987776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A58074-D3BC-4D93-810E-BA8AB3C7E1DD}" type="datetimeFigureOut">
              <a:rPr lang="en-GB" smtClean="0"/>
              <a:t>17/04/2023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237BB24-E0F3-44D3-B746-61041DDC9B3A}" type="slidenum">
              <a:rPr lang="en-GB" smtClean="0"/>
              <a:t>‹#›</a:t>
            </a:fld>
            <a:endParaRPr lang="en-GB" dirty="0"/>
          </a:p>
        </p:txBody>
      </p:sp>
    </p:spTree>
    <p:extLst>
      <p:ext uri="{BB962C8B-B14F-4D97-AF65-F5344CB8AC3E}">
        <p14:creationId xmlns:p14="http://schemas.microsoft.com/office/powerpoint/2010/main" val="9380684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A58074-D3BC-4D93-810E-BA8AB3C7E1DD}" type="datetimeFigureOut">
              <a:rPr lang="en-GB" smtClean="0"/>
              <a:t>17/04/2023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237BB24-E0F3-44D3-B746-61041DDC9B3A}" type="slidenum">
              <a:rPr lang="en-GB" smtClean="0"/>
              <a:t>‹#›</a:t>
            </a:fld>
            <a:endParaRPr lang="en-GB"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5309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A0A58074-D3BC-4D93-810E-BA8AB3C7E1DD}" type="datetimeFigureOut">
              <a:rPr lang="en-GB" smtClean="0"/>
              <a:t>17/04/2023</a:t>
            </a:fld>
            <a:endParaRPr lang="en-GB"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GB"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B237BB24-E0F3-44D3-B746-61041DDC9B3A}" type="slidenum">
              <a:rPr lang="en-GB" smtClean="0"/>
              <a:t>‹#›</a:t>
            </a:fld>
            <a:endParaRPr lang="en-GB"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98583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4E0B7-F526-5EC5-ABC0-DC940F6A289C}"/>
              </a:ext>
            </a:extLst>
          </p:cNvPr>
          <p:cNvSpPr>
            <a:spLocks noGrp="1"/>
          </p:cNvSpPr>
          <p:nvPr>
            <p:ph type="ctrTitle"/>
          </p:nvPr>
        </p:nvSpPr>
        <p:spPr/>
        <p:txBody>
          <a:bodyPr>
            <a:normAutofit fontScale="90000"/>
          </a:bodyPr>
          <a:lstStyle/>
          <a:p>
            <a:r>
              <a:rPr lang="en-GB" dirty="0"/>
              <a:t>Being a welcoming church – </a:t>
            </a:r>
            <a:r>
              <a:rPr lang="en-GB" sz="3100" dirty="0"/>
              <a:t>Refugee and asylum seeker support and challenges </a:t>
            </a:r>
          </a:p>
        </p:txBody>
      </p:sp>
      <p:sp>
        <p:nvSpPr>
          <p:cNvPr id="3" name="Subtitle 2">
            <a:extLst>
              <a:ext uri="{FF2B5EF4-FFF2-40B4-BE49-F238E27FC236}">
                <a16:creationId xmlns:a16="http://schemas.microsoft.com/office/drawing/2014/main" id="{43AF70C5-4292-361A-1EC9-353F1463400B}"/>
              </a:ext>
            </a:extLst>
          </p:cNvPr>
          <p:cNvSpPr>
            <a:spLocks noGrp="1"/>
          </p:cNvSpPr>
          <p:nvPr>
            <p:ph type="subTitle" idx="1"/>
          </p:nvPr>
        </p:nvSpPr>
        <p:spPr/>
        <p:txBody>
          <a:bodyPr/>
          <a:lstStyle/>
          <a:p>
            <a:r>
              <a:rPr lang="en-GB" dirty="0"/>
              <a:t>Dave Newall </a:t>
            </a:r>
          </a:p>
          <a:p>
            <a:r>
              <a:rPr lang="en-GB" dirty="0"/>
              <a:t>Brushstrokes Community Project </a:t>
            </a:r>
          </a:p>
        </p:txBody>
      </p:sp>
    </p:spTree>
    <p:extLst>
      <p:ext uri="{BB962C8B-B14F-4D97-AF65-F5344CB8AC3E}">
        <p14:creationId xmlns:p14="http://schemas.microsoft.com/office/powerpoint/2010/main" val="581659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16874-40AC-B2C2-AC6F-D7D75F963AB7}"/>
              </a:ext>
            </a:extLst>
          </p:cNvPr>
          <p:cNvSpPr>
            <a:spLocks noGrp="1"/>
          </p:cNvSpPr>
          <p:nvPr>
            <p:ph type="title"/>
          </p:nvPr>
        </p:nvSpPr>
        <p:spPr>
          <a:xfrm>
            <a:off x="1024128" y="585216"/>
            <a:ext cx="9720072" cy="1024128"/>
          </a:xfrm>
        </p:spPr>
        <p:txBody>
          <a:bodyPr>
            <a:normAutofit fontScale="90000"/>
          </a:bodyPr>
          <a:lstStyle/>
          <a:p>
            <a:r>
              <a:rPr lang="en-GB" dirty="0"/>
              <a:t>So What is a Refugees and an asylum seeker?</a:t>
            </a:r>
          </a:p>
        </p:txBody>
      </p:sp>
      <p:sp>
        <p:nvSpPr>
          <p:cNvPr id="3" name="Content Placeholder 2">
            <a:extLst>
              <a:ext uri="{FF2B5EF4-FFF2-40B4-BE49-F238E27FC236}">
                <a16:creationId xmlns:a16="http://schemas.microsoft.com/office/drawing/2014/main" id="{450AF92C-F092-2B52-5E5A-B58ACC492167}"/>
              </a:ext>
            </a:extLst>
          </p:cNvPr>
          <p:cNvSpPr>
            <a:spLocks noGrp="1"/>
          </p:cNvSpPr>
          <p:nvPr>
            <p:ph idx="1"/>
          </p:nvPr>
        </p:nvSpPr>
        <p:spPr>
          <a:xfrm>
            <a:off x="1024128" y="1866900"/>
            <a:ext cx="9720073" cy="4775440"/>
          </a:xfrm>
        </p:spPr>
        <p:txBody>
          <a:bodyPr>
            <a:normAutofit/>
          </a:bodyPr>
          <a:lstStyle/>
          <a:p>
            <a:r>
              <a:rPr lang="en-GB" b="1" dirty="0"/>
              <a:t>A refugee </a:t>
            </a:r>
            <a:r>
              <a:rPr lang="en-GB" dirty="0"/>
              <a:t>is a person who : </a:t>
            </a:r>
          </a:p>
          <a:p>
            <a:r>
              <a:rPr lang="en-GB" dirty="0"/>
              <a:t>“Owing to a well-founded fear of being persecuted for reasons of race , religion, nationality, membership of a particular social group , or political opinion, is outside the country of his nationality, and is unable to or, owing to such fear, is unwilling to avail himself of the protection of that country”  Article 1, 1951 Convention relating to the status of refugees. </a:t>
            </a:r>
          </a:p>
          <a:p>
            <a:r>
              <a:rPr lang="en-GB" dirty="0"/>
              <a:t>An </a:t>
            </a:r>
            <a:r>
              <a:rPr lang="en-GB" b="1" dirty="0"/>
              <a:t>asylum seeker </a:t>
            </a:r>
            <a:r>
              <a:rPr lang="en-GB" dirty="0"/>
              <a:t>is someone whose request for sanctuary under the UN convention has yet to have their claim for asylum processed. </a:t>
            </a:r>
          </a:p>
          <a:p>
            <a:r>
              <a:rPr lang="en-GB" dirty="0"/>
              <a:t>The UK was one of the original signatories to the UN Convention on the status of Refugees this forms the legal basis of any claim for asylum. </a:t>
            </a:r>
          </a:p>
          <a:p>
            <a:r>
              <a:rPr lang="en-GB" dirty="0"/>
              <a:t>Asylum seekers have very different rights to those who have refugee status</a:t>
            </a:r>
          </a:p>
          <a:p>
            <a:endParaRPr lang="en-GB" dirty="0"/>
          </a:p>
          <a:p>
            <a:pPr marL="0" indent="0">
              <a:buNone/>
            </a:pPr>
            <a:endParaRPr lang="en-GB" dirty="0"/>
          </a:p>
        </p:txBody>
      </p:sp>
    </p:spTree>
    <p:extLst>
      <p:ext uri="{BB962C8B-B14F-4D97-AF65-F5344CB8AC3E}">
        <p14:creationId xmlns:p14="http://schemas.microsoft.com/office/powerpoint/2010/main" val="2332526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EF643-1B48-32A8-713B-4B0AE79DCE2E}"/>
              </a:ext>
            </a:extLst>
          </p:cNvPr>
          <p:cNvSpPr>
            <a:spLocks noGrp="1"/>
          </p:cNvSpPr>
          <p:nvPr>
            <p:ph type="title"/>
          </p:nvPr>
        </p:nvSpPr>
        <p:spPr>
          <a:xfrm>
            <a:off x="1024128" y="309170"/>
            <a:ext cx="9720072" cy="1088309"/>
          </a:xfrm>
        </p:spPr>
        <p:txBody>
          <a:bodyPr>
            <a:normAutofit/>
          </a:bodyPr>
          <a:lstStyle/>
          <a:p>
            <a:r>
              <a:rPr lang="en-GB" sz="4000" dirty="0"/>
              <a:t>Refugees, Asylum and Migration the big picture - 2022 </a:t>
            </a:r>
          </a:p>
        </p:txBody>
      </p:sp>
      <p:graphicFrame>
        <p:nvGraphicFramePr>
          <p:cNvPr id="7" name="Content Placeholder 6">
            <a:extLst>
              <a:ext uri="{FF2B5EF4-FFF2-40B4-BE49-F238E27FC236}">
                <a16:creationId xmlns:a16="http://schemas.microsoft.com/office/drawing/2014/main" id="{5EE6ABD8-B6BB-BA8B-770C-D5A8E93894AC}"/>
              </a:ext>
            </a:extLst>
          </p:cNvPr>
          <p:cNvGraphicFramePr>
            <a:graphicFrameLocks noGrp="1"/>
          </p:cNvGraphicFramePr>
          <p:nvPr>
            <p:ph idx="1"/>
            <p:extLst>
              <p:ext uri="{D42A27DB-BD31-4B8C-83A1-F6EECF244321}">
                <p14:modId xmlns:p14="http://schemas.microsoft.com/office/powerpoint/2010/main" val="3992591939"/>
              </p:ext>
            </p:extLst>
          </p:nvPr>
        </p:nvGraphicFramePr>
        <p:xfrm>
          <a:off x="1023938" y="1518249"/>
          <a:ext cx="9720262" cy="53397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23342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B1326-6CC2-7701-C931-0F778436D7D2}"/>
              </a:ext>
            </a:extLst>
          </p:cNvPr>
          <p:cNvSpPr>
            <a:spLocks noGrp="1"/>
          </p:cNvSpPr>
          <p:nvPr>
            <p:ph type="title"/>
          </p:nvPr>
        </p:nvSpPr>
        <p:spPr>
          <a:xfrm>
            <a:off x="1024128" y="585216"/>
            <a:ext cx="4732244" cy="1499616"/>
          </a:xfrm>
        </p:spPr>
        <p:txBody>
          <a:bodyPr>
            <a:normAutofit/>
          </a:bodyPr>
          <a:lstStyle/>
          <a:p>
            <a:r>
              <a:rPr lang="en-GB" sz="4800" dirty="0"/>
              <a:t>asylum Seekers – True or False?</a:t>
            </a:r>
          </a:p>
        </p:txBody>
      </p:sp>
      <p:sp>
        <p:nvSpPr>
          <p:cNvPr id="3" name="Content Placeholder 2">
            <a:extLst>
              <a:ext uri="{FF2B5EF4-FFF2-40B4-BE49-F238E27FC236}">
                <a16:creationId xmlns:a16="http://schemas.microsoft.com/office/drawing/2014/main" id="{49C7D022-1A3A-69E7-1D50-21E7FF920F07}"/>
              </a:ext>
            </a:extLst>
          </p:cNvPr>
          <p:cNvSpPr>
            <a:spLocks noGrp="1"/>
          </p:cNvSpPr>
          <p:nvPr>
            <p:ph idx="1"/>
          </p:nvPr>
        </p:nvSpPr>
        <p:spPr>
          <a:xfrm>
            <a:off x="1024129" y="2286000"/>
            <a:ext cx="4656236" cy="4023360"/>
          </a:xfrm>
        </p:spPr>
        <p:txBody>
          <a:bodyPr>
            <a:normAutofit/>
          </a:bodyPr>
          <a:lstStyle/>
          <a:p>
            <a:pPr>
              <a:buFont typeface="Wingdings" panose="05000000000000000000" pitchFamily="2" charset="2"/>
              <a:buChar char="§"/>
            </a:pPr>
            <a:r>
              <a:rPr lang="en-GB" sz="2000" dirty="0"/>
              <a:t>Doesn’t the UK take the most asylum seekers? </a:t>
            </a:r>
          </a:p>
          <a:p>
            <a:pPr>
              <a:buFont typeface="Wingdings" panose="05000000000000000000" pitchFamily="2" charset="2"/>
              <a:buChar char="§"/>
            </a:pPr>
            <a:r>
              <a:rPr lang="en-GB" sz="2000" dirty="0"/>
              <a:t>If people come across the channel should they be allowed to claim asylum? </a:t>
            </a:r>
          </a:p>
          <a:p>
            <a:pPr>
              <a:buFont typeface="Wingdings" panose="05000000000000000000" pitchFamily="2" charset="2"/>
              <a:buChar char="§"/>
            </a:pPr>
            <a:r>
              <a:rPr lang="en-GB" sz="2000" dirty="0"/>
              <a:t>Aren’t they all illegal migrants with no genuine claim for asylum? </a:t>
            </a:r>
          </a:p>
          <a:p>
            <a:pPr>
              <a:buFont typeface="Wingdings" panose="05000000000000000000" pitchFamily="2" charset="2"/>
              <a:buChar char="§"/>
            </a:pPr>
            <a:r>
              <a:rPr lang="en-GB" sz="2000" dirty="0"/>
              <a:t>Don’t they only come here to take our jobs and claim benefits? </a:t>
            </a:r>
          </a:p>
          <a:p>
            <a:pPr>
              <a:buFont typeface="Wingdings" panose="05000000000000000000" pitchFamily="2" charset="2"/>
              <a:buChar char="§"/>
            </a:pPr>
            <a:r>
              <a:rPr lang="en-GB" sz="2000" dirty="0"/>
              <a:t>Why are they given council housing while local people have to wait years for a house? </a:t>
            </a:r>
          </a:p>
          <a:p>
            <a:pPr marL="0" indent="0">
              <a:buNone/>
            </a:pPr>
            <a:endParaRPr lang="en-GB" sz="2000" dirty="0"/>
          </a:p>
          <a:p>
            <a:endParaRPr lang="en-GB" sz="2000" dirty="0"/>
          </a:p>
        </p:txBody>
      </p:sp>
      <p:sp>
        <p:nvSpPr>
          <p:cNvPr id="15" name="Rectangle 14">
            <a:extLst>
              <a:ext uri="{FF2B5EF4-FFF2-40B4-BE49-F238E27FC236}">
                <a16:creationId xmlns:a16="http://schemas.microsoft.com/office/drawing/2014/main" id="{04C9EC4B-7AC1-4C30-9582-FCF185FE5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3275" y="0"/>
            <a:ext cx="610545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7B5A972B-FA62-4B8A-86FD-875DF2CF50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5010" y="321731"/>
            <a:ext cx="3278619" cy="366223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Content Placeholder 4" descr="Tug boat with solid fill">
            <a:extLst>
              <a:ext uri="{FF2B5EF4-FFF2-40B4-BE49-F238E27FC236}">
                <a16:creationId xmlns:a16="http://schemas.microsoft.com/office/drawing/2014/main" id="{51C59AEF-6DA0-6F75-B016-062F550C5F1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69894" y="673828"/>
            <a:ext cx="2958039" cy="2958039"/>
          </a:xfrm>
          <a:prstGeom prst="rect">
            <a:avLst/>
          </a:prstGeom>
        </p:spPr>
      </p:pic>
      <p:sp>
        <p:nvSpPr>
          <p:cNvPr id="19" name="Rectangle 18">
            <a:extLst>
              <a:ext uri="{FF2B5EF4-FFF2-40B4-BE49-F238E27FC236}">
                <a16:creationId xmlns:a16="http://schemas.microsoft.com/office/drawing/2014/main" id="{4F997AEE-DE0C-47D0-A517-19D27A6086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8513" y="311970"/>
            <a:ext cx="2028821" cy="1180366"/>
          </a:xfrm>
          <a:prstGeom prst="rect">
            <a:avLst/>
          </a:prstGeom>
          <a:solidFill>
            <a:schemeClr val="accent1">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0BB555EB-E3FE-40A3-9789-7F044DF136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62872" y="1665817"/>
            <a:ext cx="2014462" cy="231814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Graphic 3" descr="Money outline">
            <a:extLst>
              <a:ext uri="{FF2B5EF4-FFF2-40B4-BE49-F238E27FC236}">
                <a16:creationId xmlns:a16="http://schemas.microsoft.com/office/drawing/2014/main" id="{91757F9D-6DE9-CFFB-5E63-245022C4F6B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005364" y="1958570"/>
            <a:ext cx="1708795" cy="1708795"/>
          </a:xfrm>
          <a:prstGeom prst="rect">
            <a:avLst/>
          </a:prstGeom>
        </p:spPr>
      </p:pic>
      <p:sp>
        <p:nvSpPr>
          <p:cNvPr id="23" name="Rectangle 22">
            <a:extLst>
              <a:ext uri="{FF2B5EF4-FFF2-40B4-BE49-F238E27FC236}">
                <a16:creationId xmlns:a16="http://schemas.microsoft.com/office/drawing/2014/main" id="{BC9053C4-E873-4D52-ADC6-FDFBBB2BBC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5008" y="4157447"/>
            <a:ext cx="2104750" cy="2312282"/>
          </a:xfrm>
          <a:prstGeom prst="rect">
            <a:avLst/>
          </a:prstGeom>
          <a:solidFill>
            <a:schemeClr val="accent1">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8872E7A1-BA9F-4D76-A51D-1823A754E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0625" y="4157447"/>
            <a:ext cx="3206709" cy="231228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descr="Sleep with solid fill">
            <a:extLst>
              <a:ext uri="{FF2B5EF4-FFF2-40B4-BE49-F238E27FC236}">
                <a16:creationId xmlns:a16="http://schemas.microsoft.com/office/drawing/2014/main" id="{5E0E8813-05BE-D60B-D9B0-0A8ADAD577D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281855" y="4321464"/>
            <a:ext cx="1984248" cy="1984248"/>
          </a:xfrm>
          <a:prstGeom prst="rect">
            <a:avLst/>
          </a:prstGeom>
        </p:spPr>
      </p:pic>
    </p:spTree>
    <p:extLst>
      <p:ext uri="{BB962C8B-B14F-4D97-AF65-F5344CB8AC3E}">
        <p14:creationId xmlns:p14="http://schemas.microsoft.com/office/powerpoint/2010/main" val="38726254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109556B-EAE9-4435-B409-0519F2CBDB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552267"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1B91E1A5-2620-4C0F-DF4C-5241B443092F}"/>
              </a:ext>
            </a:extLst>
          </p:cNvPr>
          <p:cNvSpPr>
            <a:spLocks noGrp="1"/>
          </p:cNvSpPr>
          <p:nvPr>
            <p:ph type="title"/>
          </p:nvPr>
        </p:nvSpPr>
        <p:spPr>
          <a:xfrm>
            <a:off x="1024128" y="585216"/>
            <a:ext cx="6007027" cy="1148691"/>
          </a:xfrm>
        </p:spPr>
        <p:txBody>
          <a:bodyPr>
            <a:normAutofit fontScale="90000"/>
          </a:bodyPr>
          <a:lstStyle/>
          <a:p>
            <a:r>
              <a:rPr lang="en-GB" dirty="0">
                <a:solidFill>
                  <a:srgbClr val="FFFFFF"/>
                </a:solidFill>
              </a:rPr>
              <a:t>Asylum support  - the reality </a:t>
            </a:r>
          </a:p>
        </p:txBody>
      </p:sp>
      <p:cxnSp>
        <p:nvCxnSpPr>
          <p:cNvPr id="15" name="Straight Connector 12">
            <a:extLst>
              <a:ext uri="{FF2B5EF4-FFF2-40B4-BE49-F238E27FC236}">
                <a16:creationId xmlns:a16="http://schemas.microsoft.com/office/drawing/2014/main" id="{5814CCBE-423E-41B2-A9F3-82679F490E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200F7147-B6F1-8BE4-F359-AA4F3C5BABB5}"/>
              </a:ext>
            </a:extLst>
          </p:cNvPr>
          <p:cNvSpPr>
            <a:spLocks noGrp="1"/>
          </p:cNvSpPr>
          <p:nvPr>
            <p:ph idx="1"/>
          </p:nvPr>
        </p:nvSpPr>
        <p:spPr>
          <a:xfrm>
            <a:off x="762000" y="1535503"/>
            <a:ext cx="6269155" cy="5175848"/>
          </a:xfrm>
        </p:spPr>
        <p:txBody>
          <a:bodyPr>
            <a:normAutofit fontScale="85000" lnSpcReduction="20000"/>
          </a:bodyPr>
          <a:lstStyle/>
          <a:p>
            <a:r>
              <a:rPr lang="en-GB" dirty="0">
                <a:solidFill>
                  <a:srgbClr val="FFFFFF"/>
                </a:solidFill>
              </a:rPr>
              <a:t>Asylum seekers are able to access some support from the Home Office while their claim for asylum is considered. </a:t>
            </a:r>
          </a:p>
          <a:p>
            <a:r>
              <a:rPr lang="en-GB" dirty="0">
                <a:solidFill>
                  <a:srgbClr val="FFFFFF"/>
                </a:solidFill>
              </a:rPr>
              <a:t>- Accommodation is on a NO CHOICE basis </a:t>
            </a:r>
          </a:p>
          <a:p>
            <a:r>
              <a:rPr lang="en-GB" dirty="0">
                <a:solidFill>
                  <a:srgbClr val="FFFFFF"/>
                </a:solidFill>
              </a:rPr>
              <a:t>- Massive use of hotel accommodation  at present</a:t>
            </a:r>
          </a:p>
          <a:p>
            <a:r>
              <a:rPr lang="en-GB" dirty="0">
                <a:solidFill>
                  <a:srgbClr val="FFFFFF"/>
                </a:solidFill>
              </a:rPr>
              <a:t>- Many have been in hotels for over a year </a:t>
            </a:r>
          </a:p>
          <a:p>
            <a:r>
              <a:rPr lang="en-GB" dirty="0">
                <a:solidFill>
                  <a:srgbClr val="FFFFFF"/>
                </a:solidFill>
              </a:rPr>
              <a:t>- Full board provided</a:t>
            </a:r>
          </a:p>
          <a:p>
            <a:r>
              <a:rPr lang="en-GB" dirty="0">
                <a:solidFill>
                  <a:srgbClr val="FFFFFF"/>
                </a:solidFill>
              </a:rPr>
              <a:t>- £9.10 a week </a:t>
            </a:r>
          </a:p>
          <a:p>
            <a:r>
              <a:rPr lang="en-GB" dirty="0">
                <a:solidFill>
                  <a:srgbClr val="FFFFFF"/>
                </a:solidFill>
              </a:rPr>
              <a:t>- lack of access to English classes , health care, advice services , Immigration advice , social and volunteering activities, clothing. </a:t>
            </a:r>
          </a:p>
          <a:p>
            <a:r>
              <a:rPr lang="en-GB" dirty="0">
                <a:solidFill>
                  <a:srgbClr val="FFFFFF"/>
                </a:solidFill>
              </a:rPr>
              <a:t>- People are in hotel accommodation until space becomes available in asylum accommodation in dispersal areas</a:t>
            </a:r>
          </a:p>
          <a:p>
            <a:r>
              <a:rPr lang="en-GB" dirty="0">
                <a:solidFill>
                  <a:srgbClr val="FFFFFF"/>
                </a:solidFill>
              </a:rPr>
              <a:t>- The standard of the hotel accommodation and support provided on site varies considerably.</a:t>
            </a:r>
          </a:p>
          <a:p>
            <a:r>
              <a:rPr lang="en-GB" dirty="0">
                <a:solidFill>
                  <a:srgbClr val="FFFFFF"/>
                </a:solidFill>
              </a:rPr>
              <a:t> - It’s no Holiday for those in the asylum process, it is not their choice to be living in a hotel. </a:t>
            </a:r>
          </a:p>
        </p:txBody>
      </p:sp>
      <p:pic>
        <p:nvPicPr>
          <p:cNvPr id="7" name="Picture 6" descr="Exterior windows of a building">
            <a:extLst>
              <a:ext uri="{FF2B5EF4-FFF2-40B4-BE49-F238E27FC236}">
                <a16:creationId xmlns:a16="http://schemas.microsoft.com/office/drawing/2014/main" id="{6792EFFA-64FB-4DD7-56AA-6DA05AE3C966}"/>
              </a:ext>
            </a:extLst>
          </p:cNvPr>
          <p:cNvPicPr>
            <a:picLocks noChangeAspect="1"/>
          </p:cNvPicPr>
          <p:nvPr/>
        </p:nvPicPr>
        <p:blipFill rotWithShape="1">
          <a:blip r:embed="rId3"/>
          <a:srcRect l="24270" r="24989"/>
          <a:stretch/>
        </p:blipFill>
        <p:spPr>
          <a:xfrm>
            <a:off x="7552266" y="10"/>
            <a:ext cx="4639734" cy="6857990"/>
          </a:xfrm>
          <a:prstGeom prst="rect">
            <a:avLst/>
          </a:prstGeom>
        </p:spPr>
      </p:pic>
    </p:spTree>
    <p:extLst>
      <p:ext uri="{BB962C8B-B14F-4D97-AF65-F5344CB8AC3E}">
        <p14:creationId xmlns:p14="http://schemas.microsoft.com/office/powerpoint/2010/main" val="1717275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0BA00-3225-F599-6357-C063984DEDFE}"/>
              </a:ext>
            </a:extLst>
          </p:cNvPr>
          <p:cNvSpPr>
            <a:spLocks noGrp="1"/>
          </p:cNvSpPr>
          <p:nvPr>
            <p:ph type="title"/>
          </p:nvPr>
        </p:nvSpPr>
        <p:spPr/>
        <p:txBody>
          <a:bodyPr/>
          <a:lstStyle/>
          <a:p>
            <a:r>
              <a:rPr lang="en-GB" dirty="0"/>
              <a:t>entitlements</a:t>
            </a:r>
          </a:p>
        </p:txBody>
      </p:sp>
      <p:graphicFrame>
        <p:nvGraphicFramePr>
          <p:cNvPr id="7" name="Table 7">
            <a:extLst>
              <a:ext uri="{FF2B5EF4-FFF2-40B4-BE49-F238E27FC236}">
                <a16:creationId xmlns:a16="http://schemas.microsoft.com/office/drawing/2014/main" id="{F3BED291-629E-A68D-1BBF-E240DBAC2818}"/>
              </a:ext>
            </a:extLst>
          </p:cNvPr>
          <p:cNvGraphicFramePr>
            <a:graphicFrameLocks noGrp="1"/>
          </p:cNvGraphicFramePr>
          <p:nvPr>
            <p:ph idx="1"/>
            <p:extLst>
              <p:ext uri="{D42A27DB-BD31-4B8C-83A1-F6EECF244321}">
                <p14:modId xmlns:p14="http://schemas.microsoft.com/office/powerpoint/2010/main" val="1518473885"/>
              </p:ext>
            </p:extLst>
          </p:nvPr>
        </p:nvGraphicFramePr>
        <p:xfrm>
          <a:off x="1023938" y="1727200"/>
          <a:ext cx="9720260" cy="4545586"/>
        </p:xfrm>
        <a:graphic>
          <a:graphicData uri="http://schemas.openxmlformats.org/drawingml/2006/table">
            <a:tbl>
              <a:tblPr firstRow="1" bandRow="1">
                <a:tableStyleId>{5C22544A-7EE6-4342-B048-85BDC9FD1C3A}</a:tableStyleId>
              </a:tblPr>
              <a:tblGrid>
                <a:gridCol w="2430065">
                  <a:extLst>
                    <a:ext uri="{9D8B030D-6E8A-4147-A177-3AD203B41FA5}">
                      <a16:colId xmlns:a16="http://schemas.microsoft.com/office/drawing/2014/main" val="3483694432"/>
                    </a:ext>
                  </a:extLst>
                </a:gridCol>
                <a:gridCol w="2430065">
                  <a:extLst>
                    <a:ext uri="{9D8B030D-6E8A-4147-A177-3AD203B41FA5}">
                      <a16:colId xmlns:a16="http://schemas.microsoft.com/office/drawing/2014/main" val="9593435"/>
                    </a:ext>
                  </a:extLst>
                </a:gridCol>
                <a:gridCol w="2430065">
                  <a:extLst>
                    <a:ext uri="{9D8B030D-6E8A-4147-A177-3AD203B41FA5}">
                      <a16:colId xmlns:a16="http://schemas.microsoft.com/office/drawing/2014/main" val="2860547644"/>
                    </a:ext>
                  </a:extLst>
                </a:gridCol>
                <a:gridCol w="2430065">
                  <a:extLst>
                    <a:ext uri="{9D8B030D-6E8A-4147-A177-3AD203B41FA5}">
                      <a16:colId xmlns:a16="http://schemas.microsoft.com/office/drawing/2014/main" val="2127541188"/>
                    </a:ext>
                  </a:extLst>
                </a:gridCol>
              </a:tblGrid>
              <a:tr h="427063">
                <a:tc>
                  <a:txBody>
                    <a:bodyPr/>
                    <a:lstStyle/>
                    <a:p>
                      <a:endParaRPr lang="en-GB" dirty="0"/>
                    </a:p>
                  </a:txBody>
                  <a:tcPr/>
                </a:tc>
                <a:tc>
                  <a:txBody>
                    <a:bodyPr/>
                    <a:lstStyle/>
                    <a:p>
                      <a:r>
                        <a:rPr lang="en-GB" dirty="0"/>
                        <a:t>Asylum seeker</a:t>
                      </a:r>
                    </a:p>
                  </a:txBody>
                  <a:tcPr/>
                </a:tc>
                <a:tc>
                  <a:txBody>
                    <a:bodyPr/>
                    <a:lstStyle/>
                    <a:p>
                      <a:r>
                        <a:rPr lang="en-GB" dirty="0"/>
                        <a:t>Refugee </a:t>
                      </a:r>
                    </a:p>
                  </a:txBody>
                  <a:tcPr/>
                </a:tc>
                <a:tc>
                  <a:txBody>
                    <a:bodyPr/>
                    <a:lstStyle/>
                    <a:p>
                      <a:r>
                        <a:rPr lang="en-GB" dirty="0"/>
                        <a:t>Refused asylum seeker</a:t>
                      </a:r>
                    </a:p>
                  </a:txBody>
                  <a:tcPr/>
                </a:tc>
                <a:extLst>
                  <a:ext uri="{0D108BD9-81ED-4DB2-BD59-A6C34878D82A}">
                    <a16:rowId xmlns:a16="http://schemas.microsoft.com/office/drawing/2014/main" val="2350890933"/>
                  </a:ext>
                </a:extLst>
              </a:tr>
              <a:tr h="427063">
                <a:tc>
                  <a:txBody>
                    <a:bodyPr/>
                    <a:lstStyle/>
                    <a:p>
                      <a:r>
                        <a:rPr lang="en-GB" dirty="0"/>
                        <a:t>Able to work</a:t>
                      </a:r>
                    </a:p>
                  </a:txBody>
                  <a:tcPr/>
                </a:tc>
                <a:tc>
                  <a:txBody>
                    <a:bodyPr/>
                    <a:lstStyle/>
                    <a:p>
                      <a:r>
                        <a:rPr lang="en-GB" dirty="0"/>
                        <a:t>No</a:t>
                      </a:r>
                    </a:p>
                  </a:txBody>
                  <a:tcPr/>
                </a:tc>
                <a:tc>
                  <a:txBody>
                    <a:bodyPr/>
                    <a:lstStyle/>
                    <a:p>
                      <a:r>
                        <a:rPr lang="en-GB" dirty="0"/>
                        <a:t>Yes</a:t>
                      </a:r>
                    </a:p>
                  </a:txBody>
                  <a:tcPr/>
                </a:tc>
                <a:tc>
                  <a:txBody>
                    <a:bodyPr/>
                    <a:lstStyle/>
                    <a:p>
                      <a:r>
                        <a:rPr lang="en-GB" dirty="0"/>
                        <a:t>No</a:t>
                      </a:r>
                    </a:p>
                  </a:txBody>
                  <a:tcPr/>
                </a:tc>
                <a:extLst>
                  <a:ext uri="{0D108BD9-81ED-4DB2-BD59-A6C34878D82A}">
                    <a16:rowId xmlns:a16="http://schemas.microsoft.com/office/drawing/2014/main" val="2874291999"/>
                  </a:ext>
                </a:extLst>
              </a:tr>
              <a:tr h="427063">
                <a:tc>
                  <a:txBody>
                    <a:bodyPr/>
                    <a:lstStyle/>
                    <a:p>
                      <a:r>
                        <a:rPr lang="en-GB" dirty="0"/>
                        <a:t>Able to claim benefits</a:t>
                      </a:r>
                    </a:p>
                  </a:txBody>
                  <a:tcPr/>
                </a:tc>
                <a:tc>
                  <a:txBody>
                    <a:bodyPr/>
                    <a:lstStyle/>
                    <a:p>
                      <a:r>
                        <a:rPr lang="en-GB" dirty="0"/>
                        <a:t>No (Asylum support)</a:t>
                      </a:r>
                    </a:p>
                  </a:txBody>
                  <a:tcPr/>
                </a:tc>
                <a:tc>
                  <a:txBody>
                    <a:bodyPr/>
                    <a:lstStyle/>
                    <a:p>
                      <a:r>
                        <a:rPr lang="en-GB" dirty="0"/>
                        <a:t>Yes</a:t>
                      </a:r>
                    </a:p>
                  </a:txBody>
                  <a:tcPr/>
                </a:tc>
                <a:tc>
                  <a:txBody>
                    <a:bodyPr/>
                    <a:lstStyle/>
                    <a:p>
                      <a:r>
                        <a:rPr lang="en-GB" dirty="0"/>
                        <a:t>No</a:t>
                      </a:r>
                    </a:p>
                  </a:txBody>
                  <a:tcPr/>
                </a:tc>
                <a:extLst>
                  <a:ext uri="{0D108BD9-81ED-4DB2-BD59-A6C34878D82A}">
                    <a16:rowId xmlns:a16="http://schemas.microsoft.com/office/drawing/2014/main" val="284424357"/>
                  </a:ext>
                </a:extLst>
              </a:tr>
              <a:tr h="1053031">
                <a:tc>
                  <a:txBody>
                    <a:bodyPr/>
                    <a:lstStyle/>
                    <a:p>
                      <a:r>
                        <a:rPr lang="en-GB" dirty="0"/>
                        <a:t>Able to apply for housing</a:t>
                      </a:r>
                    </a:p>
                  </a:txBody>
                  <a:tcPr/>
                </a:tc>
                <a:tc>
                  <a:txBody>
                    <a:bodyPr/>
                    <a:lstStyle/>
                    <a:p>
                      <a:r>
                        <a:rPr lang="en-GB" dirty="0"/>
                        <a:t>No (Asylum accommodation provided)</a:t>
                      </a:r>
                    </a:p>
                  </a:txBody>
                  <a:tcPr/>
                </a:tc>
                <a:tc>
                  <a:txBody>
                    <a:bodyPr/>
                    <a:lstStyle/>
                    <a:p>
                      <a:r>
                        <a:rPr lang="en-GB" dirty="0"/>
                        <a:t>Yes</a:t>
                      </a:r>
                    </a:p>
                  </a:txBody>
                  <a:tcPr/>
                </a:tc>
                <a:tc>
                  <a:txBody>
                    <a:bodyPr/>
                    <a:lstStyle/>
                    <a:p>
                      <a:r>
                        <a:rPr lang="en-GB" dirty="0"/>
                        <a:t>No</a:t>
                      </a:r>
                    </a:p>
                  </a:txBody>
                  <a:tcPr/>
                </a:tc>
                <a:extLst>
                  <a:ext uri="{0D108BD9-81ED-4DB2-BD59-A6C34878D82A}">
                    <a16:rowId xmlns:a16="http://schemas.microsoft.com/office/drawing/2014/main" val="1668590438"/>
                  </a:ext>
                </a:extLst>
              </a:tr>
              <a:tr h="737122">
                <a:tc>
                  <a:txBody>
                    <a:bodyPr/>
                    <a:lstStyle/>
                    <a:p>
                      <a:r>
                        <a:rPr lang="en-GB" dirty="0"/>
                        <a:t>Able to access free health care</a:t>
                      </a:r>
                    </a:p>
                  </a:txBody>
                  <a:tcPr/>
                </a:tc>
                <a:tc>
                  <a:txBody>
                    <a:bodyPr/>
                    <a:lstStyle/>
                    <a:p>
                      <a:r>
                        <a:rPr lang="en-GB" dirty="0"/>
                        <a:t>Yes</a:t>
                      </a:r>
                    </a:p>
                  </a:txBody>
                  <a:tcPr/>
                </a:tc>
                <a:tc>
                  <a:txBody>
                    <a:bodyPr/>
                    <a:lstStyle/>
                    <a:p>
                      <a:r>
                        <a:rPr lang="en-GB" dirty="0"/>
                        <a:t>Yes</a:t>
                      </a:r>
                    </a:p>
                  </a:txBody>
                  <a:tcPr/>
                </a:tc>
                <a:tc>
                  <a:txBody>
                    <a:bodyPr/>
                    <a:lstStyle/>
                    <a:p>
                      <a:r>
                        <a:rPr lang="en-GB" dirty="0"/>
                        <a:t>Only primary care and emergency treatment</a:t>
                      </a:r>
                    </a:p>
                  </a:txBody>
                  <a:tcPr/>
                </a:tc>
                <a:extLst>
                  <a:ext uri="{0D108BD9-81ED-4DB2-BD59-A6C34878D82A}">
                    <a16:rowId xmlns:a16="http://schemas.microsoft.com/office/drawing/2014/main" val="878703947"/>
                  </a:ext>
                </a:extLst>
              </a:tr>
              <a:tr h="737122">
                <a:tc>
                  <a:txBody>
                    <a:bodyPr/>
                    <a:lstStyle/>
                    <a:p>
                      <a:r>
                        <a:rPr lang="en-GB" dirty="0"/>
                        <a:t>Able to enrol of English language courses</a:t>
                      </a:r>
                    </a:p>
                  </a:txBody>
                  <a:tcPr/>
                </a:tc>
                <a:tc>
                  <a:txBody>
                    <a:bodyPr/>
                    <a:lstStyle/>
                    <a:p>
                      <a:r>
                        <a:rPr lang="en-GB" dirty="0"/>
                        <a:t>After 6 months</a:t>
                      </a:r>
                    </a:p>
                  </a:txBody>
                  <a:tcPr/>
                </a:tc>
                <a:tc>
                  <a:txBody>
                    <a:bodyPr/>
                    <a:lstStyle/>
                    <a:p>
                      <a:r>
                        <a:rPr lang="en-GB" dirty="0"/>
                        <a:t>Yes</a:t>
                      </a:r>
                    </a:p>
                  </a:txBody>
                  <a:tcPr/>
                </a:tc>
                <a:tc>
                  <a:txBody>
                    <a:bodyPr/>
                    <a:lstStyle/>
                    <a:p>
                      <a:r>
                        <a:rPr lang="en-GB" dirty="0"/>
                        <a:t>No</a:t>
                      </a:r>
                    </a:p>
                  </a:txBody>
                  <a:tcPr/>
                </a:tc>
                <a:extLst>
                  <a:ext uri="{0D108BD9-81ED-4DB2-BD59-A6C34878D82A}">
                    <a16:rowId xmlns:a16="http://schemas.microsoft.com/office/drawing/2014/main" val="432741216"/>
                  </a:ext>
                </a:extLst>
              </a:tr>
              <a:tr h="737122">
                <a:tc>
                  <a:txBody>
                    <a:bodyPr/>
                    <a:lstStyle/>
                    <a:p>
                      <a:r>
                        <a:rPr lang="en-GB" dirty="0"/>
                        <a:t>Able to access Higher Education</a:t>
                      </a:r>
                    </a:p>
                  </a:txBody>
                  <a:tcPr/>
                </a:tc>
                <a:tc>
                  <a:txBody>
                    <a:bodyPr/>
                    <a:lstStyle/>
                    <a:p>
                      <a:r>
                        <a:rPr lang="en-GB" dirty="0"/>
                        <a:t>No in general </a:t>
                      </a:r>
                    </a:p>
                  </a:txBody>
                  <a:tcPr/>
                </a:tc>
                <a:tc>
                  <a:txBody>
                    <a:bodyPr/>
                    <a:lstStyle/>
                    <a:p>
                      <a:r>
                        <a:rPr lang="en-GB" dirty="0"/>
                        <a:t>Yes</a:t>
                      </a:r>
                    </a:p>
                  </a:txBody>
                  <a:tcPr/>
                </a:tc>
                <a:tc>
                  <a:txBody>
                    <a:bodyPr/>
                    <a:lstStyle/>
                    <a:p>
                      <a:r>
                        <a:rPr lang="en-GB" dirty="0"/>
                        <a:t>No</a:t>
                      </a:r>
                    </a:p>
                  </a:txBody>
                  <a:tcPr/>
                </a:tc>
                <a:extLst>
                  <a:ext uri="{0D108BD9-81ED-4DB2-BD59-A6C34878D82A}">
                    <a16:rowId xmlns:a16="http://schemas.microsoft.com/office/drawing/2014/main" val="2001796207"/>
                  </a:ext>
                </a:extLst>
              </a:tr>
            </a:tbl>
          </a:graphicData>
        </a:graphic>
      </p:graphicFrame>
    </p:spTree>
    <p:extLst>
      <p:ext uri="{BB962C8B-B14F-4D97-AF65-F5344CB8AC3E}">
        <p14:creationId xmlns:p14="http://schemas.microsoft.com/office/powerpoint/2010/main" val="3026659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2C431-91D7-16F5-F037-51A35C5CD212}"/>
              </a:ext>
            </a:extLst>
          </p:cNvPr>
          <p:cNvSpPr>
            <a:spLocks noGrp="1"/>
          </p:cNvSpPr>
          <p:nvPr>
            <p:ph type="title"/>
          </p:nvPr>
        </p:nvSpPr>
        <p:spPr>
          <a:xfrm>
            <a:off x="1024128" y="585216"/>
            <a:ext cx="8018272" cy="1499616"/>
          </a:xfrm>
        </p:spPr>
        <p:txBody>
          <a:bodyPr>
            <a:normAutofit/>
          </a:bodyPr>
          <a:lstStyle/>
          <a:p>
            <a:r>
              <a:rPr lang="en-GB" dirty="0"/>
              <a:t>Asylum support and what happens post decision </a:t>
            </a:r>
          </a:p>
        </p:txBody>
      </p:sp>
      <p:sp>
        <p:nvSpPr>
          <p:cNvPr id="3" name="Content Placeholder 2">
            <a:extLst>
              <a:ext uri="{FF2B5EF4-FFF2-40B4-BE49-F238E27FC236}">
                <a16:creationId xmlns:a16="http://schemas.microsoft.com/office/drawing/2014/main" id="{D5CD69BE-27B8-E2A6-972F-435848E7B802}"/>
              </a:ext>
            </a:extLst>
          </p:cNvPr>
          <p:cNvSpPr>
            <a:spLocks noGrp="1"/>
          </p:cNvSpPr>
          <p:nvPr>
            <p:ph idx="1"/>
          </p:nvPr>
        </p:nvSpPr>
        <p:spPr>
          <a:xfrm>
            <a:off x="1024128" y="1915064"/>
            <a:ext cx="8018271" cy="4744528"/>
          </a:xfrm>
        </p:spPr>
        <p:txBody>
          <a:bodyPr>
            <a:normAutofit/>
          </a:bodyPr>
          <a:lstStyle/>
          <a:p>
            <a:pPr>
              <a:buFontTx/>
              <a:buChar char="-"/>
            </a:pPr>
            <a:r>
              <a:rPr lang="en-GB" sz="2000" dirty="0"/>
              <a:t>Individuals in dispersed accommodation receive  £45 per week </a:t>
            </a:r>
          </a:p>
          <a:p>
            <a:pPr>
              <a:buFontTx/>
              <a:buChar char="-"/>
            </a:pPr>
            <a:r>
              <a:rPr lang="en-GB" sz="2000" dirty="0"/>
              <a:t>Accommodation is basically furnished</a:t>
            </a:r>
          </a:p>
          <a:p>
            <a:pPr>
              <a:buFontTx/>
              <a:buChar char="-"/>
            </a:pPr>
            <a:r>
              <a:rPr lang="en-GB" sz="2000" dirty="0"/>
              <a:t>No choice on location</a:t>
            </a:r>
          </a:p>
          <a:p>
            <a:pPr>
              <a:buFontTx/>
              <a:buChar char="-"/>
            </a:pPr>
            <a:r>
              <a:rPr lang="en-GB" sz="2000" dirty="0"/>
              <a:t>Sharing often with people from different countries / languages</a:t>
            </a:r>
          </a:p>
          <a:p>
            <a:pPr>
              <a:buFontTx/>
              <a:buChar char="-"/>
            </a:pPr>
            <a:r>
              <a:rPr lang="en-GB" sz="2000" dirty="0"/>
              <a:t>Support varies in each area  and the telephone support from Migrant Help can be hard to access </a:t>
            </a:r>
          </a:p>
          <a:p>
            <a:pPr>
              <a:buFontTx/>
              <a:buChar char="-"/>
            </a:pPr>
            <a:r>
              <a:rPr lang="en-GB" sz="2000" dirty="0"/>
              <a:t>Individuals will have 28 days to move following a positive decision, at this point asylum support and accommodation ends </a:t>
            </a:r>
          </a:p>
          <a:p>
            <a:pPr>
              <a:buFontTx/>
              <a:buChar char="-"/>
            </a:pPr>
            <a:r>
              <a:rPr lang="en-GB" sz="2000" dirty="0"/>
              <a:t>Individuals will have 21 days to move following a negative decision on their asylum claim then support ceases</a:t>
            </a:r>
          </a:p>
          <a:p>
            <a:pPr>
              <a:buFontTx/>
              <a:buChar char="-"/>
            </a:pPr>
            <a:r>
              <a:rPr lang="en-GB" sz="2000" dirty="0"/>
              <a:t>Limited support options for those refused asylum who are left homeless and destitute in the community by the current system</a:t>
            </a:r>
          </a:p>
          <a:p>
            <a:pPr>
              <a:buFontTx/>
              <a:buChar char="-"/>
            </a:pPr>
            <a:endParaRPr lang="en-GB" sz="1700" dirty="0"/>
          </a:p>
          <a:p>
            <a:pPr marL="0" indent="0">
              <a:buNone/>
            </a:pPr>
            <a:endParaRPr lang="en-GB" sz="1700" dirty="0"/>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325601"/>
            <a:ext cx="228692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4394539"/>
            <a:ext cx="228692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4185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50813-0D99-5F78-7198-7558DE8B2ADB}"/>
              </a:ext>
            </a:extLst>
          </p:cNvPr>
          <p:cNvSpPr>
            <a:spLocks noGrp="1"/>
          </p:cNvSpPr>
          <p:nvPr>
            <p:ph type="title"/>
          </p:nvPr>
        </p:nvSpPr>
        <p:spPr>
          <a:xfrm>
            <a:off x="1024128" y="585216"/>
            <a:ext cx="6066818" cy="1053803"/>
          </a:xfrm>
        </p:spPr>
        <p:txBody>
          <a:bodyPr>
            <a:noAutofit/>
          </a:bodyPr>
          <a:lstStyle/>
          <a:p>
            <a:r>
              <a:rPr lang="en-GB" sz="4000" dirty="0"/>
              <a:t>Formal resettlement programmes</a:t>
            </a:r>
          </a:p>
        </p:txBody>
      </p:sp>
      <p:sp>
        <p:nvSpPr>
          <p:cNvPr id="3" name="Content Placeholder 2">
            <a:extLst>
              <a:ext uri="{FF2B5EF4-FFF2-40B4-BE49-F238E27FC236}">
                <a16:creationId xmlns:a16="http://schemas.microsoft.com/office/drawing/2014/main" id="{D3893F02-0740-4A67-059E-2F2534D0C46C}"/>
              </a:ext>
            </a:extLst>
          </p:cNvPr>
          <p:cNvSpPr>
            <a:spLocks noGrp="1"/>
          </p:cNvSpPr>
          <p:nvPr>
            <p:ph idx="1"/>
          </p:nvPr>
        </p:nvSpPr>
        <p:spPr>
          <a:xfrm>
            <a:off x="1024128" y="1639019"/>
            <a:ext cx="6066818" cy="4951561"/>
          </a:xfrm>
        </p:spPr>
        <p:txBody>
          <a:bodyPr>
            <a:normAutofit lnSpcReduction="10000"/>
          </a:bodyPr>
          <a:lstStyle/>
          <a:p>
            <a:r>
              <a:rPr lang="en-GB" sz="2000" dirty="0"/>
              <a:t>The Afghan resettlement schemes and Homes for Ukraine programme provide a wider range of tailored support for refugees.</a:t>
            </a:r>
          </a:p>
          <a:p>
            <a:r>
              <a:rPr lang="en-GB" sz="2000" dirty="0"/>
              <a:t>There is significant central government funding linked to these schemes and individuals arriving in an area, in contrast to asylum seekers. </a:t>
            </a:r>
          </a:p>
          <a:p>
            <a:r>
              <a:rPr lang="en-GB" sz="2000" dirty="0"/>
              <a:t>Whilst they may face more challenges linked to English Language , health and accessing employment , local authorities often have specialist support services to assist with integration and settlement in the community. </a:t>
            </a:r>
          </a:p>
          <a:p>
            <a:r>
              <a:rPr lang="en-GB" sz="2000" dirty="0"/>
              <a:t>Individuals have status on arrival and can work, access benefits, health, education and Housing. </a:t>
            </a:r>
          </a:p>
          <a:p>
            <a:r>
              <a:rPr lang="en-GB" sz="2000" dirty="0"/>
              <a:t>Access to Mental health support and move on housing can be a major challenge for those in hosting arrangements or bridging hotels – this is the same issue for refugees via the asylum route too. </a:t>
            </a:r>
          </a:p>
          <a:p>
            <a:endParaRPr lang="en-GB" sz="1700" dirty="0"/>
          </a:p>
        </p:txBody>
      </p:sp>
      <p:pic>
        <p:nvPicPr>
          <p:cNvPr id="5" name="Picture 4" descr="White puzzle with one red piece">
            <a:extLst>
              <a:ext uri="{FF2B5EF4-FFF2-40B4-BE49-F238E27FC236}">
                <a16:creationId xmlns:a16="http://schemas.microsoft.com/office/drawing/2014/main" id="{E245D4C8-F1D9-4F6C-6B0C-DEA6F2490A94}"/>
              </a:ext>
            </a:extLst>
          </p:cNvPr>
          <p:cNvPicPr>
            <a:picLocks noChangeAspect="1"/>
          </p:cNvPicPr>
          <p:nvPr/>
        </p:nvPicPr>
        <p:blipFill rotWithShape="1">
          <a:blip r:embed="rId3"/>
          <a:srcRect l="31774" r="30170"/>
          <a:stretch/>
        </p:blipFill>
        <p:spPr>
          <a:xfrm>
            <a:off x="7552266" y="10"/>
            <a:ext cx="4639733" cy="6857990"/>
          </a:xfrm>
          <a:prstGeom prst="rect">
            <a:avLst/>
          </a:prstGeom>
        </p:spPr>
      </p:pic>
    </p:spTree>
    <p:extLst>
      <p:ext uri="{BB962C8B-B14F-4D97-AF65-F5344CB8AC3E}">
        <p14:creationId xmlns:p14="http://schemas.microsoft.com/office/powerpoint/2010/main" val="12948108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CA3B7-1ECD-680E-F2E4-B5097F8A06CE}"/>
              </a:ext>
            </a:extLst>
          </p:cNvPr>
          <p:cNvSpPr>
            <a:spLocks noGrp="1"/>
          </p:cNvSpPr>
          <p:nvPr>
            <p:ph type="title"/>
          </p:nvPr>
        </p:nvSpPr>
        <p:spPr>
          <a:xfrm>
            <a:off x="1024128" y="585216"/>
            <a:ext cx="9720072" cy="812263"/>
          </a:xfrm>
        </p:spPr>
        <p:txBody>
          <a:bodyPr>
            <a:normAutofit/>
          </a:bodyPr>
          <a:lstStyle/>
          <a:p>
            <a:r>
              <a:rPr lang="en-GB" sz="4400" dirty="0"/>
              <a:t>Current challenges </a:t>
            </a:r>
          </a:p>
        </p:txBody>
      </p:sp>
      <p:graphicFrame>
        <p:nvGraphicFramePr>
          <p:cNvPr id="6" name="Content Placeholder 2">
            <a:extLst>
              <a:ext uri="{FF2B5EF4-FFF2-40B4-BE49-F238E27FC236}">
                <a16:creationId xmlns:a16="http://schemas.microsoft.com/office/drawing/2014/main" id="{F580FD00-6920-89E3-E67C-029582CBB77B}"/>
              </a:ext>
            </a:extLst>
          </p:cNvPr>
          <p:cNvGraphicFramePr>
            <a:graphicFrameLocks noGrp="1"/>
          </p:cNvGraphicFramePr>
          <p:nvPr>
            <p:ph idx="1"/>
            <p:extLst>
              <p:ext uri="{D42A27DB-BD31-4B8C-83A1-F6EECF244321}">
                <p14:modId xmlns:p14="http://schemas.microsoft.com/office/powerpoint/2010/main" val="2170022599"/>
              </p:ext>
            </p:extLst>
          </p:nvPr>
        </p:nvGraphicFramePr>
        <p:xfrm>
          <a:off x="690247" y="1397479"/>
          <a:ext cx="11162447" cy="52276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4322959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4475</TotalTime>
  <Words>1819</Words>
  <Application>Microsoft Office PowerPoint</Application>
  <PresentationFormat>Widescreen</PresentationFormat>
  <Paragraphs>151</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Calibri</vt:lpstr>
      <vt:lpstr>Tw Cen MT</vt:lpstr>
      <vt:lpstr>Tw Cen MT Condensed</vt:lpstr>
      <vt:lpstr>Wingdings</vt:lpstr>
      <vt:lpstr>Wingdings 3</vt:lpstr>
      <vt:lpstr>Integral</vt:lpstr>
      <vt:lpstr>Being a welcoming church – Refugee and asylum seeker support and challenges </vt:lpstr>
      <vt:lpstr>So What is a Refugees and an asylum seeker?</vt:lpstr>
      <vt:lpstr>Refugees, Asylum and Migration the big picture - 2022 </vt:lpstr>
      <vt:lpstr>asylum Seekers – True or False?</vt:lpstr>
      <vt:lpstr>Asylum support  - the reality </vt:lpstr>
      <vt:lpstr>entitlements</vt:lpstr>
      <vt:lpstr>Asylum support and what happens post decision </vt:lpstr>
      <vt:lpstr>Formal resettlement programmes</vt:lpstr>
      <vt:lpstr>Current challenges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Refugees and asylum seekers</dc:title>
  <dc:creator>David Newall</dc:creator>
  <cp:lastModifiedBy>David Newall</cp:lastModifiedBy>
  <cp:revision>1</cp:revision>
  <cp:lastPrinted>2023-04-17T16:20:45Z</cp:lastPrinted>
  <dcterms:created xsi:type="dcterms:W3CDTF">2023-04-11T21:03:58Z</dcterms:created>
  <dcterms:modified xsi:type="dcterms:W3CDTF">2023-04-17T18:32:54Z</dcterms:modified>
</cp:coreProperties>
</file>