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8" r:id="rId4"/>
    <p:sldId id="263" r:id="rId5"/>
    <p:sldId id="271" r:id="rId6"/>
    <p:sldId id="258" r:id="rId7"/>
    <p:sldId id="259" r:id="rId8"/>
    <p:sldId id="269" r:id="rId9"/>
    <p:sldId id="278" r:id="rId10"/>
    <p:sldId id="273" r:id="rId11"/>
    <p:sldId id="279" r:id="rId12"/>
    <p:sldId id="280" r:id="rId13"/>
    <p:sldId id="274" r:id="rId14"/>
    <p:sldId id="275" r:id="rId15"/>
    <p:sldId id="266" r:id="rId16"/>
    <p:sldId id="277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E6C"/>
    <a:srgbClr val="FBCB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FB31E-B3E0-4A0C-834E-01EB89802AD4}" v="63" dt="2023-05-18T08:35:16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0065" autoAdjust="0"/>
  </p:normalViewPr>
  <p:slideViewPr>
    <p:cSldViewPr snapToGrid="0">
      <p:cViewPr varScale="1">
        <p:scale>
          <a:sx n="58" d="100"/>
          <a:sy n="58" d="100"/>
        </p:scale>
        <p:origin x="988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CF3D2-0532-4A08-858E-DD9A429AF124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72B5E-7862-4AB5-9CEC-69C18382EE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432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 Michael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72B5E-7862-4AB5-9CEC-69C18382EE8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443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72B5E-7862-4AB5-9CEC-69C18382EE8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856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72B5E-7862-4AB5-9CEC-69C18382EE8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028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00BD8-92E5-4749-B777-C31D1B683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5DD0E-4BEE-4AFA-B0BF-0A3A8A561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C71E4-4878-4637-A7DE-CFE186878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050A0-B8DF-44A9-A4EF-553001DFA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5B1A8-63A5-460E-8A3B-D6D08A27A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064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0FAD-E91C-45E7-AB31-4F55232F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A209C-3396-41BA-81AD-8C04E6FD1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9FBDB-A894-4C6C-819A-6ED9E817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D26-7507-46AC-BBB8-4E6643744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6CE30-91F9-4374-A15A-90371552A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297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B8372C-14F9-48E7-8473-166027C8C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F3BCD8-0DBC-4BFE-A727-D5A3224CE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45805-E208-41AE-8FAD-F7AD617D9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D216C-AB72-46E8-BF76-32EFE768C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7642E-CEDD-43FE-8392-10203013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7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0B85C-C9FE-4A0A-A7BA-B0F62E89C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E1F01-B7DC-4193-A8BF-1769768F7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BD650-6AE3-427A-9380-8196C9369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54D30-51F3-4C0B-AE77-C3CAB0EB3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1516C-6E5F-4E04-A981-B5717971D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15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D92F1-FC56-47CF-8F95-D5700B535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41C14-70CD-4404-9CF1-975EB79CC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DE57F-6553-496E-90A4-403E21FD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9F65D-2EF8-45C4-B4F6-10B36D90D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D0B56-E58C-4707-BB81-36D9A9DF7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346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FBF62-847D-4EF3-A29F-1A6D6DF58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0808C-DF11-4B2E-A1B9-3AF43653A4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34899-DC5F-470D-886B-0545A1CDD9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2A964-BA32-4152-85B6-4BA48119A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DAB443-2EBA-4ECB-A424-43430E03B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D0BFD3-553D-4EAE-AF33-7EB6086A4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61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DE466-A9EA-4A4E-A97A-9F8F049FA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10A95-2A9F-47D5-8FDC-6E921575F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D31A7-F299-480E-9103-ECCC4E7AE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CEAC94-97A3-44C3-B4C9-B5B8A32889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6DC4B-1BEA-4A6F-8C93-878DD784F9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156294-8003-47C0-B05E-C8282BDB4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AC781C-FB11-43A2-B1B5-6D4BAC9F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CBA3D0-F5DB-4F20-898B-A780BE2CC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9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F3E1A-85CF-4B7C-9ABE-43F1E4486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2817D-09C2-445C-B4DF-93E9CA13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AFF00F-83BE-4145-A27B-540160AA9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530876-5337-4308-9A38-931CDD042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79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5D9E88-0038-4AC5-A092-E00D3E803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0E5E8-AFD4-40E2-B128-38EB332DF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1A20DC-52B1-417F-9F87-D1E137531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1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88461-48E2-4857-94E1-1F9EA186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8AC21-3117-4172-9861-0B6CA4796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CA66A4-B420-4DCA-9F13-A0F455474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A2ACB-15CB-41BA-979A-0581CC733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83DFE-C09A-4841-8516-B4EB2C383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80CEC-86D8-491A-9F8E-F4CD49E4C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26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672FD-59AB-4683-98AD-37E336B01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AB24A8-E233-4C48-B5AD-E4340D846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66D6EB-BA0E-4BBB-B829-5EFC76B8E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CE181-66D8-4AC9-9692-3BED4BEAA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844FA-4774-4622-A4A6-B9FCE84BE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019500-02E9-4AE3-8859-05A35578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34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FD8D26-9121-4B76-8AB6-BA671FC76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FC32C-EF19-49FC-9C04-178689B12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B4EF8-28EB-4C4A-8301-B2D8D7F239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2782B-830B-44E9-A7B3-68A14D474B78}" type="datetimeFigureOut">
              <a:rPr lang="en-GB" smtClean="0"/>
              <a:t>07/02/2024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4AF4D-0027-4DCF-A7F1-98709FD664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571AB-44D2-4DBB-BD01-7FFF66623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55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repsa1@hotmail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1045E-B1D8-4550-9806-99A04D5706DD}"/>
              </a:ext>
            </a:extLst>
          </p:cNvPr>
          <p:cNvSpPr/>
          <p:nvPr/>
        </p:nvSpPr>
        <p:spPr>
          <a:xfrm>
            <a:off x="293827" y="112761"/>
            <a:ext cx="11199120" cy="6080236"/>
          </a:xfrm>
          <a:prstGeom prst="rect">
            <a:avLst/>
          </a:prstGeom>
          <a:solidFill>
            <a:srgbClr val="153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 flipV="1">
            <a:off x="2330246" y="4640825"/>
            <a:ext cx="6921910" cy="45719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17CC654-B878-462E-82FF-833C02631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15" y="5506104"/>
            <a:ext cx="1992632" cy="1129158"/>
          </a:xfrm>
          <a:prstGeom prst="rect">
            <a:avLst/>
          </a:prstGeom>
        </p:spPr>
      </p:pic>
      <p:pic>
        <p:nvPicPr>
          <p:cNvPr id="5" name="Picture 4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276AC143-AD75-788E-EAD0-7829049FA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97" y="1120752"/>
            <a:ext cx="9958807" cy="3324819"/>
          </a:xfrm>
          <a:prstGeom prst="rect">
            <a:avLst/>
          </a:prstGeom>
          <a:effectLst>
            <a:softEdge rad="292100"/>
          </a:effectLst>
        </p:spPr>
      </p:pic>
    </p:spTree>
    <p:extLst>
      <p:ext uri="{BB962C8B-B14F-4D97-AF65-F5344CB8AC3E}">
        <p14:creationId xmlns:p14="http://schemas.microsoft.com/office/powerpoint/2010/main" val="3620731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1218976"/>
            <a:ext cx="10157239" cy="1752549"/>
          </a:xfrm>
        </p:spPr>
        <p:txBody>
          <a:bodyPr anchor="t">
            <a:normAutofit/>
          </a:bodyPr>
          <a:lstStyle/>
          <a:p>
            <a:pPr algn="l"/>
            <a: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  <a:t>Guidelines for parishes on Autism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4691" y="2338003"/>
            <a:ext cx="2254101" cy="454336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Deacon Mark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1054100" y="2042073"/>
            <a:ext cx="2915285" cy="106357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AE38D5-21A3-4884-8276-CB398707D625}"/>
              </a:ext>
            </a:extLst>
          </p:cNvPr>
          <p:cNvSpPr txBox="1"/>
          <p:nvPr/>
        </p:nvSpPr>
        <p:spPr>
          <a:xfrm>
            <a:off x="1384691" y="2886839"/>
            <a:ext cx="629397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dcn.mark.paine@rcaob.org.uk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1354190-3477-41B2-A4DD-979232934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78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005111-80D1-F945-F69D-C8553A481415}"/>
              </a:ext>
            </a:extLst>
          </p:cNvPr>
          <p:cNvSpPr/>
          <p:nvPr/>
        </p:nvSpPr>
        <p:spPr>
          <a:xfrm>
            <a:off x="0" y="-38911"/>
            <a:ext cx="12192000" cy="6896911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1218976"/>
            <a:ext cx="3845169" cy="1752549"/>
          </a:xfrm>
        </p:spPr>
        <p:txBody>
          <a:bodyPr anchor="t">
            <a:normAutofit/>
          </a:bodyPr>
          <a:lstStyle/>
          <a:p>
            <a:pPr algn="l"/>
            <a: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  <a:t>The Liturgy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4691" y="2338003"/>
            <a:ext cx="2254101" cy="454336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Deacon Mark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55022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10392" y="6580184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AE38D5-21A3-4884-8276-CB398707D625}"/>
              </a:ext>
            </a:extLst>
          </p:cNvPr>
          <p:cNvSpPr txBox="1"/>
          <p:nvPr/>
        </p:nvSpPr>
        <p:spPr>
          <a:xfrm>
            <a:off x="1384691" y="2886839"/>
            <a:ext cx="629397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dcn.mark.paine@rcaob.org.uk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4F6A35-E4C1-CF88-3DA5-E8C361D621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84" t="4300" r="11357" b="5345"/>
          <a:stretch/>
        </p:blipFill>
        <p:spPr>
          <a:xfrm>
            <a:off x="1164755" y="125437"/>
            <a:ext cx="9876871" cy="642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19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005111-80D1-F945-F69D-C8553A481415}"/>
              </a:ext>
            </a:extLst>
          </p:cNvPr>
          <p:cNvSpPr/>
          <p:nvPr/>
        </p:nvSpPr>
        <p:spPr>
          <a:xfrm>
            <a:off x="0" y="-38911"/>
            <a:ext cx="12192000" cy="6896911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1218976"/>
            <a:ext cx="3845169" cy="1752549"/>
          </a:xfrm>
        </p:spPr>
        <p:txBody>
          <a:bodyPr anchor="t">
            <a:normAutofit/>
          </a:bodyPr>
          <a:lstStyle/>
          <a:p>
            <a:pPr algn="l"/>
            <a: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  <a:t>The Liturgy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4691" y="2338003"/>
            <a:ext cx="2254101" cy="454336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Deacon Mark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55022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10392" y="6580184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AE38D5-21A3-4884-8276-CB398707D625}"/>
              </a:ext>
            </a:extLst>
          </p:cNvPr>
          <p:cNvSpPr txBox="1"/>
          <p:nvPr/>
        </p:nvSpPr>
        <p:spPr>
          <a:xfrm>
            <a:off x="1384691" y="2886839"/>
            <a:ext cx="629397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dcn.mark.paine@rcaob.org.uk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7B6C2E-846E-E429-EE2A-AADA4DCB50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61" t="2244" r="11955" b="8752"/>
          <a:stretch/>
        </p:blipFill>
        <p:spPr>
          <a:xfrm>
            <a:off x="1093773" y="222641"/>
            <a:ext cx="9962033" cy="640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68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685733"/>
            <a:ext cx="10157239" cy="1752549"/>
          </a:xfrm>
        </p:spPr>
        <p:txBody>
          <a:bodyPr anchor="t">
            <a:normAutofit/>
          </a:bodyPr>
          <a:lstStyle/>
          <a:p>
            <a:pPr algn="l"/>
            <a:r>
              <a:rPr lang="en-GB" sz="4000" dirty="0">
                <a:solidFill>
                  <a:srgbClr val="153E6C"/>
                </a:solidFill>
                <a:latin typeface="Bookman LT Medium" panose="02000603070000020004" pitchFamily="2" charset="0"/>
              </a:rPr>
              <a:t>Experiences, as a parent of children with additional needs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261" y="2341820"/>
            <a:ext cx="3246303" cy="454336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Gareth O’Keefe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1054100" y="2042073"/>
            <a:ext cx="2915285" cy="106357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1354190-3477-41B2-A4DD-979232934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67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1045E-B1D8-4550-9806-99A04D5706DD}"/>
              </a:ext>
            </a:extLst>
          </p:cNvPr>
          <p:cNvSpPr/>
          <p:nvPr/>
        </p:nvSpPr>
        <p:spPr>
          <a:xfrm>
            <a:off x="248987" y="247250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4370401" y="4663496"/>
            <a:ext cx="3608869" cy="45719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17" name="Picture 16" descr="Text&#10;&#10;Description automatically generated with medium confidence">
            <a:extLst>
              <a:ext uri="{FF2B5EF4-FFF2-40B4-BE49-F238E27FC236}">
                <a16:creationId xmlns:a16="http://schemas.microsoft.com/office/drawing/2014/main" id="{EC61BE80-1E6A-411F-B1C4-5FB8FCBCB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16" y="5424044"/>
            <a:ext cx="1992632" cy="112915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3B732D9-EF9B-3F30-E439-6E63411CC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2835" y="269358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Bookman LT Medium" panose="02000603070000020004" pitchFamily="2" charset="0"/>
              </a:rPr>
              <a:t>Any questions? </a:t>
            </a:r>
            <a:br>
              <a:rPr lang="en-GB" sz="8000" b="1" u="sng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r>
              <a:rPr lang="en-GB" sz="3600" dirty="0">
                <a:solidFill>
                  <a:schemeClr val="bg1"/>
                </a:solidFill>
                <a:latin typeface="Bookman LT Medium" panose="02000603070000020004" pitchFamily="2" charset="0"/>
              </a:rPr>
              <a:t>With Andy </a:t>
            </a:r>
            <a:br>
              <a:rPr lang="en-GB" sz="6000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892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CDE5742-273D-9EDB-4591-8C0730884B71}"/>
              </a:ext>
            </a:extLst>
          </p:cNvPr>
          <p:cNvSpPr/>
          <p:nvPr/>
        </p:nvSpPr>
        <p:spPr>
          <a:xfrm>
            <a:off x="248985" y="217753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855" y="2738842"/>
            <a:ext cx="6347261" cy="1752549"/>
          </a:xfrm>
        </p:spPr>
        <p:txBody>
          <a:bodyPr anchor="t">
            <a:normAutofit/>
          </a:bodyPr>
          <a:lstStyle/>
          <a:p>
            <a:pPr algn="l"/>
            <a:r>
              <a:rPr lang="en-GB" sz="4800" dirty="0">
                <a:solidFill>
                  <a:schemeClr val="bg1"/>
                </a:solidFill>
                <a:latin typeface="Bookman LT Medium" panose="02000603070000020004" pitchFamily="2" charset="0"/>
              </a:rPr>
              <a:t>Personal call to action!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17CC654-B878-462E-82FF-833C02631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4172245" y="3713814"/>
            <a:ext cx="3847509" cy="125140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26467A-2007-55BD-29E9-A875A2FD134A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2E8A07-0B27-3DAC-8240-49918EFD18D5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</p:spTree>
    <p:extLst>
      <p:ext uri="{BB962C8B-B14F-4D97-AF65-F5344CB8AC3E}">
        <p14:creationId xmlns:p14="http://schemas.microsoft.com/office/powerpoint/2010/main" val="2760448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CDE5742-273D-9EDB-4591-8C0730884B71}"/>
              </a:ext>
            </a:extLst>
          </p:cNvPr>
          <p:cNvSpPr/>
          <p:nvPr/>
        </p:nvSpPr>
        <p:spPr>
          <a:xfrm>
            <a:off x="166698" y="247250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969" y="619579"/>
            <a:ext cx="6347261" cy="903124"/>
          </a:xfrm>
        </p:spPr>
        <p:txBody>
          <a:bodyPr anchor="t">
            <a:normAutofit/>
          </a:bodyPr>
          <a:lstStyle/>
          <a:p>
            <a:pPr algn="l"/>
            <a:r>
              <a:rPr lang="en-GB" sz="4800" dirty="0">
                <a:solidFill>
                  <a:schemeClr val="bg1"/>
                </a:solidFill>
                <a:latin typeface="Bookman LT Medium" panose="02000603070000020004" pitchFamily="2" charset="0"/>
              </a:rPr>
              <a:t>Thank you for attending 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17CC654-B878-462E-82FF-833C02631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750619" y="1416842"/>
            <a:ext cx="3847509" cy="125140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26467A-2007-55BD-29E9-A875A2FD134A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2E8A07-0B27-3DAC-8240-49918EFD18D5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81FAF6-6E5D-74A8-A596-5A87B8F9FD43}"/>
              </a:ext>
            </a:extLst>
          </p:cNvPr>
          <p:cNvSpPr txBox="1"/>
          <p:nvPr/>
        </p:nvSpPr>
        <p:spPr>
          <a:xfrm>
            <a:off x="750619" y="2319966"/>
            <a:ext cx="4734309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Andy Penny- Domiciliary Care Manager </a:t>
            </a:r>
          </a:p>
          <a:p>
            <a:r>
              <a:rPr lang="en-GB" sz="1600" dirty="0">
                <a:solidFill>
                  <a:schemeClr val="bg1"/>
                </a:solidFill>
              </a:rPr>
              <a:t>andrew.penny@fatherhudsons.org.uk</a:t>
            </a:r>
          </a:p>
          <a:p>
            <a:r>
              <a:rPr lang="en-GB" sz="1600" dirty="0">
                <a:solidFill>
                  <a:schemeClr val="bg1"/>
                </a:solidFill>
                <a:effectLst/>
              </a:rPr>
              <a:t>01675 434 026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  <a:effectLst/>
              </a:rPr>
              <a:t>Deacon Mark</a:t>
            </a:r>
          </a:p>
          <a:p>
            <a:r>
              <a:rPr lang="en-GB" sz="1600" dirty="0">
                <a:solidFill>
                  <a:schemeClr val="bg1"/>
                </a:solidFill>
              </a:rPr>
              <a:t>dcn.mark.paine@rcaob.org.uk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Ken Haywood - </a:t>
            </a:r>
            <a:r>
              <a:rPr kumimoji="0" lang="en-GB" altLang="en-US" sz="16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Archdiocese of Birmingham</a:t>
            </a:r>
            <a:r>
              <a:rPr lang="en-GB" altLang="en-US" sz="160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GB" altLang="en-US" sz="16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Nuneaton Catholic Disability Fellowship</a:t>
            </a:r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trepsa1@hotmail.com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algn="l"/>
            <a:endParaRPr lang="en-GB" sz="1600" dirty="0">
              <a:solidFill>
                <a:schemeClr val="bg1"/>
              </a:solidFill>
            </a:endParaRPr>
          </a:p>
          <a:p>
            <a:r>
              <a:rPr lang="en-GB" sz="1400" dirty="0">
                <a:solidFill>
                  <a:schemeClr val="bg1"/>
                </a:solidFill>
              </a:rPr>
              <a:t> 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sz="1800" dirty="0">
              <a:solidFill>
                <a:schemeClr val="bg1"/>
              </a:solidFill>
              <a:latin typeface="Bookman LT Medium" panose="02000603070000020004" pitchFamily="2" charset="0"/>
            </a:endParaRPr>
          </a:p>
          <a:p>
            <a:endParaRPr lang="en-GB" sz="1800" dirty="0">
              <a:solidFill>
                <a:schemeClr val="bg1"/>
              </a:solidFill>
              <a:latin typeface="Bookman LT Medium" panose="02000603070000020004" pitchFamily="2" charset="0"/>
            </a:endParaRPr>
          </a:p>
          <a:p>
            <a:endParaRPr lang="en-GB" sz="1800" dirty="0">
              <a:solidFill>
                <a:schemeClr val="bg1"/>
              </a:solidFill>
            </a:endParaRPr>
          </a:p>
          <a:p>
            <a:endParaRPr lang="en-GB" sz="180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endParaRPr lang="en-GB" dirty="0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6D6796-A4A4-80F0-3470-B44DE586B454}"/>
              </a:ext>
            </a:extLst>
          </p:cNvPr>
          <p:cNvSpPr txBox="1"/>
          <p:nvPr/>
        </p:nvSpPr>
        <p:spPr>
          <a:xfrm>
            <a:off x="6046632" y="2319966"/>
            <a:ext cx="473430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Mary </a:t>
            </a:r>
            <a:r>
              <a:rPr lang="en-GB" sz="1600" dirty="0" err="1">
                <a:solidFill>
                  <a:schemeClr val="bg1"/>
                </a:solidFill>
              </a:rPr>
              <a:t>Drozd</a:t>
            </a:r>
            <a:r>
              <a:rPr lang="en-GB" sz="1600" dirty="0">
                <a:solidFill>
                  <a:schemeClr val="bg1"/>
                </a:solidFill>
              </a:rPr>
              <a:t> – Sunday Friends Group </a:t>
            </a:r>
          </a:p>
          <a:p>
            <a:r>
              <a:rPr lang="en-GB" sz="1600" dirty="0">
                <a:solidFill>
                  <a:schemeClr val="bg1"/>
                </a:solidFill>
              </a:rPr>
              <a:t>Email?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algn="l"/>
            <a:r>
              <a:rPr lang="en-GB" sz="1600" dirty="0">
                <a:solidFill>
                  <a:schemeClr val="bg1"/>
                </a:solidFill>
              </a:rPr>
              <a:t>Julie FitzSimons- Hand in Hand </a:t>
            </a:r>
          </a:p>
          <a:p>
            <a:pPr algn="l"/>
            <a:r>
              <a:rPr lang="en-GB" sz="1600" dirty="0">
                <a:solidFill>
                  <a:schemeClr val="bg1"/>
                </a:solidFill>
                <a:effectLst/>
              </a:rPr>
              <a:t>julia.fitzsimons@gmail.com</a:t>
            </a:r>
          </a:p>
          <a:p>
            <a:pPr algn="l"/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  <a:latin typeface="Bookman LT Medium" panose="02000603070000020004" pitchFamily="2" charset="0"/>
              </a:rPr>
              <a:t>Gareth O’Keefe – Parent </a:t>
            </a:r>
          </a:p>
          <a:p>
            <a:r>
              <a:rPr lang="en-GB" sz="1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gazok79@gmail.com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algn="l"/>
            <a:endParaRPr lang="en-GB" sz="1600" dirty="0">
              <a:solidFill>
                <a:schemeClr val="bg1"/>
              </a:solidFill>
            </a:endParaRPr>
          </a:p>
          <a:p>
            <a:r>
              <a:rPr lang="en-GB" sz="1400" dirty="0">
                <a:solidFill>
                  <a:schemeClr val="bg1"/>
                </a:solidFill>
              </a:rPr>
              <a:t> 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sz="1800" dirty="0">
              <a:solidFill>
                <a:schemeClr val="bg1"/>
              </a:solidFill>
              <a:latin typeface="Bookman LT Medium" panose="02000603070000020004" pitchFamily="2" charset="0"/>
            </a:endParaRPr>
          </a:p>
          <a:p>
            <a:endParaRPr lang="en-GB" sz="1800" dirty="0">
              <a:solidFill>
                <a:schemeClr val="bg1"/>
              </a:solidFill>
              <a:latin typeface="Bookman LT Medium" panose="02000603070000020004" pitchFamily="2" charset="0"/>
            </a:endParaRPr>
          </a:p>
          <a:p>
            <a:endParaRPr lang="en-GB" sz="1800" dirty="0">
              <a:solidFill>
                <a:schemeClr val="bg1"/>
              </a:solidFill>
            </a:endParaRPr>
          </a:p>
          <a:p>
            <a:endParaRPr lang="en-GB" sz="180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endParaRPr lang="en-GB" dirty="0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887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1045E-B1D8-4550-9806-99A04D5706DD}"/>
              </a:ext>
            </a:extLst>
          </p:cNvPr>
          <p:cNvSpPr/>
          <p:nvPr/>
        </p:nvSpPr>
        <p:spPr>
          <a:xfrm>
            <a:off x="248987" y="255743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743" y="5443527"/>
            <a:ext cx="10709414" cy="557139"/>
          </a:xfrm>
        </p:spPr>
        <p:txBody>
          <a:bodyPr numCol="1" spcCol="54000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GB" sz="1800" dirty="0">
                <a:solidFill>
                  <a:schemeClr val="bg1"/>
                </a:solidFill>
              </a:rPr>
              <a:t>www.fatherhudsons.org.uk   |   01675 434000   |   enquiries@fatherhudsons.org.uk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05BACEA-2FB3-417E-A734-F557AE824C54}"/>
              </a:ext>
            </a:extLst>
          </p:cNvPr>
          <p:cNvSpPr txBox="1">
            <a:spLocks/>
          </p:cNvSpPr>
          <p:nvPr/>
        </p:nvSpPr>
        <p:spPr>
          <a:xfrm>
            <a:off x="823743" y="5095760"/>
            <a:ext cx="3845169" cy="45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dirty="0">
                <a:solidFill>
                  <a:schemeClr val="bg1"/>
                </a:solidFill>
                <a:latin typeface="Bookman LT Medium" panose="02000603070000020004" pitchFamily="2" charset="0"/>
              </a:rPr>
              <a:t>Get in touch with us at: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7862D59-2DFE-4E7B-8187-C47147C6A480}"/>
              </a:ext>
            </a:extLst>
          </p:cNvPr>
          <p:cNvSpPr txBox="1">
            <a:spLocks/>
          </p:cNvSpPr>
          <p:nvPr/>
        </p:nvSpPr>
        <p:spPr>
          <a:xfrm>
            <a:off x="823743" y="5822632"/>
            <a:ext cx="10709414" cy="557139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dirty="0">
                <a:solidFill>
                  <a:schemeClr val="bg1"/>
                </a:solidFill>
              </a:rPr>
              <a:t>Find us on social media @FatherHudsons</a:t>
            </a:r>
          </a:p>
        </p:txBody>
      </p:sp>
      <p:pic>
        <p:nvPicPr>
          <p:cNvPr id="17" name="Picture 16" descr="Text&#10;&#10;Description automatically generated with medium confidence">
            <a:extLst>
              <a:ext uri="{FF2B5EF4-FFF2-40B4-BE49-F238E27FC236}">
                <a16:creationId xmlns:a16="http://schemas.microsoft.com/office/drawing/2014/main" id="{EC61BE80-1E6A-411F-B1C4-5FB8FCBCB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939" y="5717705"/>
            <a:ext cx="1560974" cy="884552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1D4861C0-4689-9438-B30A-2A30F7681A75}"/>
              </a:ext>
            </a:extLst>
          </p:cNvPr>
          <p:cNvSpPr txBox="1">
            <a:spLocks/>
          </p:cNvSpPr>
          <p:nvPr/>
        </p:nvSpPr>
        <p:spPr>
          <a:xfrm>
            <a:off x="1150741" y="1622393"/>
            <a:ext cx="5267718" cy="2673791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000" dirty="0">
                <a:solidFill>
                  <a:schemeClr val="bg1"/>
                </a:solidFill>
              </a:rPr>
              <a:t>We hope you can join us for our next session focusing on Homelessness on Monday 19 </a:t>
            </a:r>
            <a:r>
              <a:rPr lang="en-GB" sz="4000" baseline="30000" dirty="0" err="1">
                <a:solidFill>
                  <a:schemeClr val="bg1"/>
                </a:solidFill>
              </a:rPr>
              <a:t>th</a:t>
            </a:r>
            <a:r>
              <a:rPr lang="en-GB" sz="4000" baseline="30000" dirty="0">
                <a:solidFill>
                  <a:schemeClr val="bg1"/>
                </a:solidFill>
              </a:rPr>
              <a:t> </a:t>
            </a:r>
            <a:r>
              <a:rPr lang="en-GB" sz="4000" dirty="0">
                <a:solidFill>
                  <a:schemeClr val="bg1"/>
                </a:solidFill>
              </a:rPr>
              <a:t>June</a:t>
            </a:r>
          </a:p>
        </p:txBody>
      </p:sp>
      <p:pic>
        <p:nvPicPr>
          <p:cNvPr id="6" name="Picture 5" descr="A qr code with black dots&#10;&#10;Description automatically generated with low confidence">
            <a:extLst>
              <a:ext uri="{FF2B5EF4-FFF2-40B4-BE49-F238E27FC236}">
                <a16:creationId xmlns:a16="http://schemas.microsoft.com/office/drawing/2014/main" id="{C8A57E44-6AF0-0937-6168-A168FDCB9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837" y="1622393"/>
            <a:ext cx="2575531" cy="257553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6B5252E-7627-A673-ACDA-79067EC17864}"/>
              </a:ext>
            </a:extLst>
          </p:cNvPr>
          <p:cNvSpPr/>
          <p:nvPr/>
        </p:nvSpPr>
        <p:spPr>
          <a:xfrm flipV="1">
            <a:off x="880299" y="4948363"/>
            <a:ext cx="3788613" cy="45719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68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sitting in a wheelchair&#10;&#10;Description automatically generated">
            <a:extLst>
              <a:ext uri="{FF2B5EF4-FFF2-40B4-BE49-F238E27FC236}">
                <a16:creationId xmlns:a16="http://schemas.microsoft.com/office/drawing/2014/main" id="{FD690253-F679-397C-84E8-B8F44155D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18" y="158654"/>
            <a:ext cx="3958248" cy="5936303"/>
          </a:xfrm>
          <a:prstGeom prst="rect">
            <a:avLst/>
          </a:prstGeom>
          <a:effectLst>
            <a:softEdge rad="2540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6034" y="3731140"/>
            <a:ext cx="3847509" cy="916656"/>
          </a:xfrm>
        </p:spPr>
        <p:txBody>
          <a:bodyPr anchor="t">
            <a:noAutofit/>
          </a:bodyPr>
          <a:lstStyle/>
          <a:p>
            <a:pPr algn="l"/>
            <a:r>
              <a:rPr lang="en-GB" sz="2400" dirty="0">
                <a:solidFill>
                  <a:srgbClr val="153E6C"/>
                </a:solidFill>
                <a:latin typeface="Bookman LT Medium" panose="02000603070000020004" pitchFamily="2" charset="0"/>
              </a:rPr>
              <a:t>Housekeeping &amp; Schedule  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17CC654-B878-462E-82FF-833C026310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1586845" y="3516892"/>
            <a:ext cx="3847509" cy="125140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6663C9-A0D3-6E01-5288-7F7FD14BE2B2}"/>
              </a:ext>
            </a:extLst>
          </p:cNvPr>
          <p:cNvSpPr txBox="1">
            <a:spLocks/>
          </p:cNvSpPr>
          <p:nvPr/>
        </p:nvSpPr>
        <p:spPr>
          <a:xfrm>
            <a:off x="346902" y="2168101"/>
            <a:ext cx="6327397" cy="14113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7200" b="1" dirty="0">
                <a:solidFill>
                  <a:schemeClr val="tx2"/>
                </a:solidFill>
                <a:latin typeface="Bookman LT Medium" panose="02000603070000020004" pitchFamily="2" charset="0"/>
              </a:rPr>
              <a:t>Disability</a:t>
            </a:r>
            <a:r>
              <a:rPr lang="en-GB" sz="5000" dirty="0">
                <a:solidFill>
                  <a:schemeClr val="tx2"/>
                </a:solidFill>
                <a:latin typeface="Bookman LT Medium" panose="02000603070000020004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832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1045E-B1D8-4550-9806-99A04D5706DD}"/>
              </a:ext>
            </a:extLst>
          </p:cNvPr>
          <p:cNvSpPr/>
          <p:nvPr/>
        </p:nvSpPr>
        <p:spPr>
          <a:xfrm>
            <a:off x="248987" y="109599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510301" y="5988623"/>
            <a:ext cx="4991870" cy="80643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3B732D9-EF9B-3F30-E439-6E63411CC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275" y="5175004"/>
            <a:ext cx="9144000" cy="1974985"/>
          </a:xfrm>
        </p:spPr>
        <p:txBody>
          <a:bodyPr>
            <a:noAutofit/>
          </a:bodyPr>
          <a:lstStyle/>
          <a:p>
            <a:pPr algn="l"/>
            <a:r>
              <a:rPr lang="en-GB" sz="5400" dirty="0">
                <a:solidFill>
                  <a:schemeClr val="bg1"/>
                </a:solidFill>
                <a:latin typeface="Bookman LT Medium" panose="02000603070000020004" pitchFamily="2" charset="0"/>
              </a:rPr>
              <a:t>Andy Penny </a:t>
            </a:r>
            <a:br>
              <a:rPr lang="en-GB" sz="5400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r>
              <a:rPr lang="en-GB" sz="2000" dirty="0">
                <a:solidFill>
                  <a:schemeClr val="bg1"/>
                </a:solidFill>
                <a:latin typeface="Bookman LT Medium" panose="02000603070000020004" pitchFamily="2" charset="0"/>
              </a:rPr>
              <a:t>Manager of Domiciliary Care and Supported Living </a:t>
            </a:r>
            <a:br>
              <a:rPr lang="en-GB" sz="5400" b="1" u="sng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br>
              <a:rPr lang="en-GB" sz="4000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endParaRPr lang="en-GB" sz="4000" dirty="0"/>
          </a:p>
        </p:txBody>
      </p:sp>
      <p:pic>
        <p:nvPicPr>
          <p:cNvPr id="3" name="Picture 2" descr="Two men standing in front of a cross&#10;&#10;Description automatically generated with medium confidence">
            <a:extLst>
              <a:ext uri="{FF2B5EF4-FFF2-40B4-BE49-F238E27FC236}">
                <a16:creationId xmlns:a16="http://schemas.microsoft.com/office/drawing/2014/main" id="{C3055F52-C65E-6EB3-9B21-DCFDD4ACBC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5" t="1390" r="13369" b="-1"/>
          <a:stretch/>
        </p:blipFill>
        <p:spPr>
          <a:xfrm>
            <a:off x="361133" y="109599"/>
            <a:ext cx="3692151" cy="5432715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16" name="Picture 15" descr="A person sitting at a desk with a dog&#10;&#10;Description automatically generated with medium confidence">
            <a:extLst>
              <a:ext uri="{FF2B5EF4-FFF2-40B4-BE49-F238E27FC236}">
                <a16:creationId xmlns:a16="http://schemas.microsoft.com/office/drawing/2014/main" id="{1CA0BFCA-5A5A-3784-CF97-0572720B2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172" y="3029414"/>
            <a:ext cx="2382562" cy="3176749"/>
          </a:xfrm>
          <a:prstGeom prst="rect">
            <a:avLst/>
          </a:prstGeom>
          <a:effectLst>
            <a:softEdge rad="342900"/>
          </a:effectLst>
        </p:spPr>
      </p:pic>
      <p:pic>
        <p:nvPicPr>
          <p:cNvPr id="4" name="Picture 3" descr="A picture containing person, indoor, clothing, kitchen appliance&#10;&#10;Description automatically generated">
            <a:extLst>
              <a:ext uri="{FF2B5EF4-FFF2-40B4-BE49-F238E27FC236}">
                <a16:creationId xmlns:a16="http://schemas.microsoft.com/office/drawing/2014/main" id="{2E7DC91F-0583-9A1F-4FD2-B195574A90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5" b="27405"/>
          <a:stretch/>
        </p:blipFill>
        <p:spPr>
          <a:xfrm>
            <a:off x="6281076" y="163468"/>
            <a:ext cx="2517436" cy="2381033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6" name="Picture 5" descr="A person lying in a bed with a toy unicorn&#10;&#10;Description automatically generated with low confidence">
            <a:extLst>
              <a:ext uri="{FF2B5EF4-FFF2-40B4-BE49-F238E27FC236}">
                <a16:creationId xmlns:a16="http://schemas.microsoft.com/office/drawing/2014/main" id="{29E7AC78-6BCF-AF51-1C92-F2A077214B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47" r="-84"/>
          <a:stretch/>
        </p:blipFill>
        <p:spPr>
          <a:xfrm>
            <a:off x="6215446" y="4321486"/>
            <a:ext cx="2894940" cy="2188778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19" name="Picture 18" descr="A picture containing clothing, person, cartoon, indoor&#10;&#10;Description automatically generated">
            <a:extLst>
              <a:ext uri="{FF2B5EF4-FFF2-40B4-BE49-F238E27FC236}">
                <a16:creationId xmlns:a16="http://schemas.microsoft.com/office/drawing/2014/main" id="{D5118FC2-2621-54EE-7EE8-8F7FA89C3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036" y="149098"/>
            <a:ext cx="2311355" cy="3081807"/>
          </a:xfrm>
          <a:prstGeom prst="rect">
            <a:avLst/>
          </a:prstGeom>
          <a:effectLst>
            <a:softEdge rad="431800"/>
          </a:effectLst>
        </p:spPr>
      </p:pic>
      <p:pic>
        <p:nvPicPr>
          <p:cNvPr id="21" name="Picture 20" descr="A group of people sitting in chairs&#10;&#10;Description automatically generated with low confidence">
            <a:extLst>
              <a:ext uri="{FF2B5EF4-FFF2-40B4-BE49-F238E27FC236}">
                <a16:creationId xmlns:a16="http://schemas.microsoft.com/office/drawing/2014/main" id="{7D3DC3FE-2B00-D0FD-D112-DC59A54FB0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6" t="27770" r="13605"/>
          <a:stretch/>
        </p:blipFill>
        <p:spPr>
          <a:xfrm>
            <a:off x="5863791" y="2373892"/>
            <a:ext cx="3318434" cy="1947594"/>
          </a:xfrm>
          <a:prstGeom prst="rect">
            <a:avLst/>
          </a:prstGeom>
          <a:effectLst>
            <a:softEdge rad="431800"/>
          </a:effectLst>
        </p:spPr>
      </p:pic>
      <p:pic>
        <p:nvPicPr>
          <p:cNvPr id="17" name="Picture 16" descr="Text&#10;&#10;Description automatically generated with medium confidence">
            <a:extLst>
              <a:ext uri="{FF2B5EF4-FFF2-40B4-BE49-F238E27FC236}">
                <a16:creationId xmlns:a16="http://schemas.microsoft.com/office/drawing/2014/main" id="{EC61BE80-1E6A-411F-B1C4-5FB8FCBCB1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16" y="5424044"/>
            <a:ext cx="1992632" cy="112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790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1045E-B1D8-4550-9806-99A04D5706DD}"/>
              </a:ext>
            </a:extLst>
          </p:cNvPr>
          <p:cNvSpPr/>
          <p:nvPr/>
        </p:nvSpPr>
        <p:spPr>
          <a:xfrm>
            <a:off x="248987" y="217754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4370401" y="4663496"/>
            <a:ext cx="3608869" cy="45719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17" name="Picture 16" descr="Text&#10;&#10;Description automatically generated with medium confidence">
            <a:extLst>
              <a:ext uri="{FF2B5EF4-FFF2-40B4-BE49-F238E27FC236}">
                <a16:creationId xmlns:a16="http://schemas.microsoft.com/office/drawing/2014/main" id="{EC61BE80-1E6A-411F-B1C4-5FB8FCBCB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16" y="5424044"/>
            <a:ext cx="1992632" cy="112915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3B732D9-EF9B-3F30-E439-6E63411CC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2835" y="269358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Bookman LT Medium" panose="02000603070000020004" pitchFamily="2" charset="0"/>
              </a:rPr>
              <a:t>Any questions? </a:t>
            </a:r>
            <a:br>
              <a:rPr lang="en-GB" sz="8000" b="1" u="sng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r>
              <a:rPr lang="en-GB" sz="3600" dirty="0">
                <a:solidFill>
                  <a:schemeClr val="bg1"/>
                </a:solidFill>
                <a:latin typeface="Bookman LT Medium" panose="02000603070000020004" pitchFamily="2" charset="0"/>
              </a:rPr>
              <a:t>With Andy </a:t>
            </a:r>
            <a:br>
              <a:rPr lang="en-GB" sz="6000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8015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788028"/>
            <a:ext cx="9276722" cy="2024899"/>
          </a:xfrm>
        </p:spPr>
        <p:txBody>
          <a:bodyPr anchor="t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Bookman LT Medium" panose="02000603070000020004"/>
                <a:ea typeface="Calibri" panose="020F0502020204030204" pitchFamily="34" charset="0"/>
                <a:cs typeface="Arial" panose="020B0604020202020204" pitchFamily="34" charset="0"/>
              </a:rPr>
              <a:t>The Liturgy </a:t>
            </a:r>
            <a:endParaRPr kumimoji="0" lang="en-GB" altLang="en-US" sz="2000" b="0" i="0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Bookman LT Medium" panose="020006030700000200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499" y="1830736"/>
            <a:ext cx="3511345" cy="1023124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Deacon Mark </a:t>
            </a:r>
          </a:p>
          <a:p>
            <a:pPr algn="l"/>
            <a:r>
              <a:rPr lang="en-GB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dcn.mark.paine@rcaob.org.uk</a:t>
            </a:r>
          </a:p>
          <a:p>
            <a:pPr algn="l"/>
            <a:endParaRPr lang="en-GB" sz="3000" dirty="0">
              <a:solidFill>
                <a:srgbClr val="153E6C"/>
              </a:solidFill>
              <a:latin typeface="Bookman LT Medium" panose="02000603070000020004" pitchFamily="2" charset="0"/>
            </a:endParaRPr>
          </a:p>
          <a:p>
            <a:pPr algn="l"/>
            <a:endParaRPr lang="en-GB" sz="3000" dirty="0">
              <a:solidFill>
                <a:schemeClr val="tx2"/>
              </a:solidFill>
              <a:latin typeface="Bookman LT Medium" panose="02000603070000020004" pitchFamily="2" charset="0"/>
            </a:endParaRPr>
          </a:p>
          <a:p>
            <a:pPr algn="l"/>
            <a:endParaRPr lang="en-GB" sz="3000" dirty="0">
              <a:solidFill>
                <a:srgbClr val="153E6C"/>
              </a:solidFill>
              <a:latin typeface="Bookman LT Medium" panose="02000603070000020004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952500" y="1579397"/>
            <a:ext cx="3810886" cy="120633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DFF4CE4A-CA70-4529-BCA0-0B8CF210E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3DA25AF3-8C29-D3CE-C97E-4FFAEB9FE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" y="4284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picture containing text, font, typography, graphics&#10;&#10;Description automatically generated">
            <a:extLst>
              <a:ext uri="{FF2B5EF4-FFF2-40B4-BE49-F238E27FC236}">
                <a16:creationId xmlns:a16="http://schemas.microsoft.com/office/drawing/2014/main" id="{1EC99C86-B7D2-B250-BFE6-E99773F1D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176" y="368068"/>
            <a:ext cx="4200502" cy="526501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11547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005111-80D1-F945-F69D-C8553A481415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1218976"/>
            <a:ext cx="3845169" cy="1752549"/>
          </a:xfrm>
        </p:spPr>
        <p:txBody>
          <a:bodyPr anchor="t">
            <a:normAutofit/>
          </a:bodyPr>
          <a:lstStyle/>
          <a:p>
            <a:pPr algn="l"/>
            <a: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  <a:t>The Liturgy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4691" y="2338003"/>
            <a:ext cx="2254101" cy="454336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Deacon Mark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55022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10392" y="6580184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AE38D5-21A3-4884-8276-CB398707D625}"/>
              </a:ext>
            </a:extLst>
          </p:cNvPr>
          <p:cNvSpPr txBox="1"/>
          <p:nvPr/>
        </p:nvSpPr>
        <p:spPr>
          <a:xfrm>
            <a:off x="1384691" y="2886839"/>
            <a:ext cx="629397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dcn.mark.paine@rcaob.org.uk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DF5B9FD-3BF0-AB53-1C07-3642990190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02" t="21676" r="25388" b="22982"/>
          <a:stretch/>
        </p:blipFill>
        <p:spPr>
          <a:xfrm>
            <a:off x="1242111" y="320752"/>
            <a:ext cx="9707775" cy="598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56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788028"/>
            <a:ext cx="9276722" cy="2024899"/>
          </a:xfrm>
        </p:spPr>
        <p:txBody>
          <a:bodyPr anchor="t">
            <a:normAutofit fontScale="9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Bookman LT Medium" panose="02000603070000020004"/>
                <a:ea typeface="Calibri" panose="020F0502020204030204" pitchFamily="34" charset="0"/>
                <a:cs typeface="Arial" panose="020B0604020202020204" pitchFamily="34" charset="0"/>
              </a:rPr>
              <a:t>Archdiocese of Birmingham</a:t>
            </a:r>
            <a:br>
              <a:rPr kumimoji="0" lang="en-GB" altLang="en-US" sz="20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Bookman LT Medium" panose="02000603070000020004"/>
              </a:rPr>
            </a:br>
            <a:r>
              <a:rPr kumimoji="0" lang="en-GB" altLang="en-US" sz="4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Bookman LT Medium" panose="02000603070000020004"/>
                <a:ea typeface="Calibri" panose="020F0502020204030204" pitchFamily="34" charset="0"/>
                <a:cs typeface="Arial" panose="020B0604020202020204" pitchFamily="34" charset="0"/>
              </a:rPr>
              <a:t>Nuneaton Catholic Disability Fellowship</a:t>
            </a:r>
            <a:endParaRPr kumimoji="0" lang="en-GB" altLang="en-US" sz="2000" b="0" i="0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Bookman LT Medium" panose="020006030700000200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500" y="2410058"/>
            <a:ext cx="2832100" cy="535729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Ken Haywood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952500" y="2246399"/>
            <a:ext cx="3810886" cy="120633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DFF4CE4A-CA70-4529-BCA0-0B8CF210E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3DA25AF3-8C29-D3CE-C97E-4FFAEB9FE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" y="4284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id="{2645AA44-A8A7-6792-3FA5-89F092828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376" y="152200"/>
            <a:ext cx="1611313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830F8372-AA2A-0F8E-588B-ED7C9DBA5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661" y="5310395"/>
            <a:ext cx="1933734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rgbClr val="0F243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Chairperson: Michael </a:t>
            </a:r>
            <a:r>
              <a:rPr kumimoji="0" lang="en-GB" altLang="en-US" sz="1200" b="0" i="0" u="none" strike="noStrike" cap="none" normalizeH="0" baseline="0" dirty="0" err="1">
                <a:ln>
                  <a:noFill/>
                </a:ln>
                <a:solidFill>
                  <a:srgbClr val="0F243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Broadaway</a:t>
            </a: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rgbClr val="0F243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Treasurer: Helen Robinson    Secretary: Ken Haywood</a:t>
            </a: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rgbClr val="0F243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rgbClr val="0F243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 Hamlet Close, Nuneaton CV11 6NR</a:t>
            </a: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rgbClr val="0F243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024 7632 6566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trepsa1@hotmail.com</a:t>
            </a: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GB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   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700" b="0" i="0" u="none" strike="noStrike" cap="none" normalizeH="0" baseline="0" dirty="0">
                <a:ln>
                  <a:noFill/>
                </a:ln>
                <a:solidFill>
                  <a:srgbClr val="0F243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Formerly: Catholic Handicapped Children’s Fellowship. Formerly: Catholic Handicapped Fellowship. Formerly: Nuneaton &amp; District Catholic Fellowship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503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graphic design, design&#10;&#10;Description automatically generated">
            <a:extLst>
              <a:ext uri="{FF2B5EF4-FFF2-40B4-BE49-F238E27FC236}">
                <a16:creationId xmlns:a16="http://schemas.microsoft.com/office/drawing/2014/main" id="{93915DC7-18F9-EDF5-8371-8934006E4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6"/>
          <a:stretch/>
        </p:blipFill>
        <p:spPr>
          <a:xfrm>
            <a:off x="4026981" y="127030"/>
            <a:ext cx="8165019" cy="4708431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4864226"/>
            <a:ext cx="12458700" cy="2024899"/>
          </a:xfrm>
        </p:spPr>
        <p:txBody>
          <a:bodyPr anchor="t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0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Bookman LT Medium" panose="02000603070000020004"/>
                <a:ea typeface="Calibri" panose="020F0502020204030204" pitchFamily="34" charset="0"/>
                <a:cs typeface="Arial" panose="020B0604020202020204" pitchFamily="34" charset="0"/>
              </a:rPr>
              <a:t>Sunday Friends Group</a:t>
            </a:r>
            <a:endParaRPr kumimoji="0" lang="en-GB" altLang="en-US" sz="1600" b="0" i="0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Bookman LT Medium" panose="020006030700000200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500" y="5665303"/>
            <a:ext cx="2832100" cy="535729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Mary </a:t>
            </a:r>
            <a:r>
              <a:rPr lang="en-GB" sz="3000" dirty="0" err="1">
                <a:solidFill>
                  <a:srgbClr val="153E6C"/>
                </a:solidFill>
                <a:latin typeface="Bookman LT Medium" panose="02000603070000020004" pitchFamily="2" charset="0"/>
              </a:rPr>
              <a:t>Drozd</a:t>
            </a:r>
            <a:endParaRPr lang="en-GB" sz="3000" dirty="0">
              <a:solidFill>
                <a:srgbClr val="153E6C"/>
              </a:solidFill>
              <a:latin typeface="Bookman LT Medium" panose="02000603070000020004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1054100" y="5561840"/>
            <a:ext cx="3810886" cy="120633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DFF4CE4A-CA70-4529-BCA0-0B8CF210E0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pic>
        <p:nvPicPr>
          <p:cNvPr id="11" name="Picture 10" descr="A picture containing text, handwriting, child art&#10;&#10;Description automatically generated">
            <a:extLst>
              <a:ext uri="{FF2B5EF4-FFF2-40B4-BE49-F238E27FC236}">
                <a16:creationId xmlns:a16="http://schemas.microsoft.com/office/drawing/2014/main" id="{5E4A0DD1-FB41-003A-F3EB-A2EFFDF3FB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" r="340" b="25700"/>
          <a:stretch/>
        </p:blipFill>
        <p:spPr>
          <a:xfrm>
            <a:off x="0" y="136552"/>
            <a:ext cx="4148394" cy="462573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024301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788028"/>
            <a:ext cx="9276722" cy="2024899"/>
          </a:xfrm>
        </p:spPr>
        <p:txBody>
          <a:bodyPr anchor="t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Bookman LT Medium" panose="02000603070000020004"/>
                <a:ea typeface="Calibri" panose="020F0502020204030204" pitchFamily="34" charset="0"/>
                <a:cs typeface="Arial" panose="020B0604020202020204" pitchFamily="34" charset="0"/>
              </a:rPr>
              <a:t>Hand in Hand </a:t>
            </a:r>
            <a:endParaRPr kumimoji="0" lang="en-GB" altLang="en-US" sz="2000" b="0" i="0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Bookman LT Medium" panose="020006030700000200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500" y="1830736"/>
            <a:ext cx="3177048" cy="535729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Julie FitzSimons</a:t>
            </a:r>
          </a:p>
          <a:p>
            <a:pPr algn="l"/>
            <a:r>
              <a:rPr lang="en-GB" sz="1800" dirty="0">
                <a:solidFill>
                  <a:schemeClr val="tx2"/>
                </a:solidFill>
                <a:effectLst/>
                <a:latin typeface="Segoe UI" panose="020B0502040204020203" pitchFamily="34" charset="0"/>
              </a:rPr>
              <a:t>julia.fitzsimons@gmail.com</a:t>
            </a:r>
            <a:endParaRPr lang="en-GB" sz="3000" dirty="0">
              <a:solidFill>
                <a:schemeClr val="tx2"/>
              </a:solidFill>
              <a:latin typeface="Bookman LT Medium" panose="02000603070000020004" pitchFamily="2" charset="0"/>
            </a:endParaRPr>
          </a:p>
          <a:p>
            <a:pPr algn="l"/>
            <a:endParaRPr lang="en-GB" sz="3000" dirty="0">
              <a:solidFill>
                <a:srgbClr val="153E6C"/>
              </a:solidFill>
              <a:latin typeface="Bookman LT Medium" panose="02000603070000020004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952500" y="1579397"/>
            <a:ext cx="3810886" cy="120633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DFF4CE4A-CA70-4529-BCA0-0B8CF210E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3DA25AF3-8C29-D3CE-C97E-4FFAEB9FE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" y="4284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87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4493</TotalTime>
  <Words>513</Words>
  <Application>Microsoft Office PowerPoint</Application>
  <PresentationFormat>Widescreen</PresentationFormat>
  <Paragraphs>118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Bookman LT Medium</vt:lpstr>
      <vt:lpstr>Calibri</vt:lpstr>
      <vt:lpstr>Calibri Light</vt:lpstr>
      <vt:lpstr>Segoe UI</vt:lpstr>
      <vt:lpstr>Office Theme</vt:lpstr>
      <vt:lpstr>PowerPoint Presentation</vt:lpstr>
      <vt:lpstr>Housekeeping &amp; Schedule  </vt:lpstr>
      <vt:lpstr>Andy Penny  Manager of Domiciliary Care and Supported Living   </vt:lpstr>
      <vt:lpstr>Any questions?  With Andy  </vt:lpstr>
      <vt:lpstr>The Liturgy </vt:lpstr>
      <vt:lpstr>The Liturgy</vt:lpstr>
      <vt:lpstr>Archdiocese of Birmingham Nuneaton Catholic Disability Fellowship</vt:lpstr>
      <vt:lpstr>Sunday Friends Group</vt:lpstr>
      <vt:lpstr>Hand in Hand </vt:lpstr>
      <vt:lpstr>Guidelines for parishes on Autism </vt:lpstr>
      <vt:lpstr>The Liturgy</vt:lpstr>
      <vt:lpstr>The Liturgy</vt:lpstr>
      <vt:lpstr>Experiences, as a parent of children with additional needs </vt:lpstr>
      <vt:lpstr>Any questions?  With Andy  </vt:lpstr>
      <vt:lpstr>Personal call to action!</vt:lpstr>
      <vt:lpstr>Thank you for attending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Father Hudson’s Care</dc:title>
  <dc:creator>Bethney Taylor</dc:creator>
  <cp:lastModifiedBy>Rebecca Skinner</cp:lastModifiedBy>
  <cp:revision>15</cp:revision>
  <dcterms:created xsi:type="dcterms:W3CDTF">2021-11-24T16:10:57Z</dcterms:created>
  <dcterms:modified xsi:type="dcterms:W3CDTF">2024-02-07T11:13:13Z</dcterms:modified>
</cp:coreProperties>
</file>