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1" r:id="rId5"/>
    <p:sldId id="258" r:id="rId6"/>
    <p:sldId id="259" r:id="rId7"/>
    <p:sldId id="263" r:id="rId8"/>
    <p:sldId id="266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E6C"/>
    <a:srgbClr val="FBCB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00BD8-92E5-4749-B777-C31D1B683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65DD0E-4BEE-4AFA-B0BF-0A3A8A561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C71E4-4878-4637-A7DE-CFE186878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050A0-B8DF-44A9-A4EF-553001DF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95B1A8-63A5-460E-8A3B-D6D08A27A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0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30FAD-E91C-45E7-AB31-4F55232F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A209C-3396-41BA-81AD-8C04E6FD1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9FBDB-A894-4C6C-819A-6ED9E817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F2D26-7507-46AC-BBB8-4E6643744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6CE30-91F9-4374-A15A-90371552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297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B8372C-14F9-48E7-8473-166027C8CA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3BCD8-0DBC-4BFE-A727-D5A3224CE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45805-E208-41AE-8FAD-F7AD617D9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D216C-AB72-46E8-BF76-32EFE768C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7642E-CEDD-43FE-8392-10203013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78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0B85C-C9FE-4A0A-A7BA-B0F62E89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E1F01-B7DC-4193-A8BF-1769768F7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9BD650-6AE3-427A-9380-8196C936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54D30-51F3-4C0B-AE77-C3CAB0EB3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1516C-6E5F-4E04-A981-B5717971D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1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D92F1-FC56-47CF-8F95-D5700B53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F41C14-70CD-4404-9CF1-975EB79CC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3DE57F-6553-496E-90A4-403E21FDE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9F65D-2EF8-45C4-B4F6-10B36D90D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3D0B56-E58C-4707-BB81-36D9A9DF7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346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FBF62-847D-4EF3-A29F-1A6D6DF5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0808C-DF11-4B2E-A1B9-3AF43653A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34899-DC5F-470D-886B-0545A1CDD9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2A964-BA32-4152-85B6-4BA48119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DAB443-2EBA-4ECB-A424-43430E03B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0BFD3-553D-4EAE-AF33-7EB6086A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610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DE466-A9EA-4A4E-A97A-9F8F049FA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E10A95-2A9F-47D5-8FDC-6E921575F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AD31A7-F299-480E-9103-ECCC4E7AE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EAC94-97A3-44C3-B4C9-B5B8A32889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6DC4B-1BEA-4A6F-8C93-878DD784F9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156294-8003-47C0-B05E-C8282BDB4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AC781C-FB11-43A2-B1B5-6D4BAC9F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CBA3D0-F5DB-4F20-898B-A780BE2CC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94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F3E1A-85CF-4B7C-9ABE-43F1E4486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02817D-09C2-445C-B4DF-93E9CA13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AFF00F-83BE-4145-A27B-540160AA9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530876-5337-4308-9A38-931CDD042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795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5D9E88-0038-4AC5-A092-E00D3E80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0E5E8-AFD4-40E2-B128-38EB332DF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A20DC-52B1-417F-9F87-D1E137531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19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88461-48E2-4857-94E1-1F9EA186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8AC21-3117-4172-9861-0B6CA4796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CA66A4-B420-4DCA-9F13-A0F4554746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6A2ACB-15CB-41BA-979A-0581CC73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83DFE-C09A-4841-8516-B4EB2C38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80CEC-86D8-491A-9F8E-F4CD49E4C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268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672FD-59AB-4683-98AD-37E336B0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AB24A8-E233-4C48-B5AD-E4340D8469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6D6EB-BA0E-4BBB-B829-5EFC76B8E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CE181-66D8-4AC9-9692-3BED4BEAA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844FA-4774-4622-A4A6-B9FCE84B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19500-02E9-4AE3-8859-05A35578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349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FD8D26-9121-4B76-8AB6-BA671FC76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FC32C-EF19-49FC-9C04-178689B126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B4EF8-28EB-4C4A-8301-B2D8D7F239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782B-830B-44E9-A7B3-68A14D474B78}" type="datetimeFigureOut">
              <a:rPr lang="en-GB" smtClean="0"/>
              <a:t>20/03/2023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4AF4D-0027-4DCF-A7F1-98709FD66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571AB-44D2-4DBB-BD01-7FFF666230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E269F-6681-46D7-973C-25B9BCFF96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55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mannie@volunteerfriends.org.u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mannie@volunteercentre.org.uk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cyndeeson@ao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6184" y="222738"/>
            <a:ext cx="11246763" cy="5999755"/>
          </a:xfrm>
          <a:prstGeom prst="rect">
            <a:avLst/>
          </a:prstGeom>
          <a:solidFill>
            <a:srgbClr val="153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4758" y="454056"/>
            <a:ext cx="4804250" cy="833678"/>
          </a:xfrm>
        </p:spPr>
        <p:txBody>
          <a:bodyPr>
            <a:normAutofit fontScale="90000"/>
          </a:bodyPr>
          <a:lstStyle/>
          <a:p>
            <a:pPr algn="l"/>
            <a:r>
              <a:rPr lang="en-GB" sz="5000" dirty="0">
                <a:solidFill>
                  <a:schemeClr val="bg1"/>
                </a:solidFill>
                <a:latin typeface="Bookman LT Medium" panose="02000603070000020004" pitchFamily="2" charset="0"/>
              </a:rPr>
              <a:t>Ageing &amp; Dementia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500" y="5723105"/>
            <a:ext cx="3188677" cy="7200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5" y="5506104"/>
            <a:ext cx="1992632" cy="1129158"/>
          </a:xfrm>
          <a:prstGeom prst="rect">
            <a:avLst/>
          </a:prstGeom>
        </p:spPr>
      </p:pic>
      <p:pic>
        <p:nvPicPr>
          <p:cNvPr id="5" name="Picture 4" descr="A group of people sitting at a table&#10;&#10;Description automatically generated with medium confidence">
            <a:extLst>
              <a:ext uri="{FF2B5EF4-FFF2-40B4-BE49-F238E27FC236}">
                <a16:creationId xmlns:a16="http://schemas.microsoft.com/office/drawing/2014/main" id="{276AC143-AD75-788E-EAD0-7829049FA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27" y="950637"/>
            <a:ext cx="5463499" cy="1824028"/>
          </a:xfrm>
          <a:prstGeom prst="rect">
            <a:avLst/>
          </a:prstGeom>
        </p:spPr>
      </p:pic>
      <p:pic>
        <p:nvPicPr>
          <p:cNvPr id="11" name="Picture 10" descr="A person holding a plate of food&#10;&#10;Description automatically generated with low confidence">
            <a:extLst>
              <a:ext uri="{FF2B5EF4-FFF2-40B4-BE49-F238E27FC236}">
                <a16:creationId xmlns:a16="http://schemas.microsoft.com/office/drawing/2014/main" id="{0A10986C-D7F5-38C6-17A7-C567FA5AFC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817" y="1902150"/>
            <a:ext cx="2587308" cy="388096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CEEDA4B-6D51-6665-F11F-F48FFA0E0D86}"/>
              </a:ext>
            </a:extLst>
          </p:cNvPr>
          <p:cNvSpPr txBox="1">
            <a:spLocks/>
          </p:cNvSpPr>
          <p:nvPr/>
        </p:nvSpPr>
        <p:spPr>
          <a:xfrm>
            <a:off x="1127769" y="3354453"/>
            <a:ext cx="3845169" cy="23066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dirty="0">
                <a:solidFill>
                  <a:schemeClr val="bg1"/>
                </a:solidFill>
                <a:latin typeface="Bookman LT Medium" panose="02000603070000020004" pitchFamily="2" charset="0"/>
              </a:rPr>
              <a:t>Father Hudson’s Care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CDC713-5683-5CFB-02D8-56B0281EA464}"/>
              </a:ext>
            </a:extLst>
          </p:cNvPr>
          <p:cNvSpPr txBox="1">
            <a:spLocks/>
          </p:cNvSpPr>
          <p:nvPr/>
        </p:nvSpPr>
        <p:spPr>
          <a:xfrm>
            <a:off x="7756984" y="1106963"/>
            <a:ext cx="2587309" cy="71821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000" dirty="0">
                <a:solidFill>
                  <a:schemeClr val="bg1"/>
                </a:solidFill>
                <a:latin typeface="Bookman LT Medium" panose="02000603070000020004" pitchFamily="2" charset="0"/>
              </a:rPr>
              <a:t>20/03/2023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A816885-9C5F-5BF1-F618-CD6477303CF4}"/>
              </a:ext>
            </a:extLst>
          </p:cNvPr>
          <p:cNvSpPr/>
          <p:nvPr/>
        </p:nvSpPr>
        <p:spPr>
          <a:xfrm rot="5400000">
            <a:off x="2864565" y="3144713"/>
            <a:ext cx="5999756" cy="155804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731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821" y="685733"/>
            <a:ext cx="4331881" cy="1752549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Liturgy with Trainee Deacon Glenn Carroll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821" y="2823510"/>
            <a:ext cx="5278179" cy="84282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GB" sz="3000" dirty="0">
                <a:solidFill>
                  <a:srgbClr val="153E6C"/>
                </a:solidFill>
              </a:rPr>
              <a:t>glenncarroll52@googlemail.com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817821" y="2529506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32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247250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370401" y="4663496"/>
            <a:ext cx="3608869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3B732D9-EF9B-3F30-E439-6E63411CC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187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  <a:t>Q &amp; A</a:t>
            </a:r>
            <a:b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  <a:t>With Annie, Verona and Deacon Glenn</a:t>
            </a:r>
            <a:b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702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534103"/>
            <a:ext cx="4331881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Dementia choir, </a:t>
            </a:r>
            <a:r>
              <a:rPr lang="en-GB" sz="4800" dirty="0" err="1">
                <a:solidFill>
                  <a:srgbClr val="153E6C"/>
                </a:solidFill>
                <a:latin typeface="Bookman LT Medium" panose="02000603070000020004" pitchFamily="2" charset="0"/>
              </a:rPr>
              <a:t>Bulkington</a:t>
            </a:r>
            <a:endParaRPr lang="en-GB" sz="4800" dirty="0">
              <a:solidFill>
                <a:srgbClr val="153E6C"/>
              </a:solidFill>
              <a:latin typeface="Bookman LT Medium" panose="02000603070000020004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500" y="2286651"/>
            <a:ext cx="3845169" cy="66647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GB" sz="3000" dirty="0">
                <a:solidFill>
                  <a:srgbClr val="153E6C"/>
                </a:solidFill>
              </a:rPr>
              <a:t>Mannie Kalsi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005072" y="1965489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888409" y="2953123"/>
            <a:ext cx="4502298" cy="1872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07983 552633 main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02476 315151 office of volunteer friends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mannie@volunteerfriends.org.uk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b="1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mannie@volunteercentre.org.uk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2DB1DD6B-0C01-0B40-098B-91FC20190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888" y="534103"/>
            <a:ext cx="3940947" cy="5570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2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499" y="587030"/>
            <a:ext cx="3845169" cy="1752549"/>
          </a:xfrm>
        </p:spPr>
        <p:txBody>
          <a:bodyPr anchor="t">
            <a:normAutofit/>
          </a:bodyPr>
          <a:lstStyle/>
          <a:p>
            <a:pPr algn="l"/>
            <a:r>
              <a:rPr lang="en-GB" sz="4800">
                <a:solidFill>
                  <a:srgbClr val="153E6C"/>
                </a:solidFill>
                <a:latin typeface="Bookman LT Medium" panose="02000603070000020004" pitchFamily="2" charset="0"/>
              </a:rPr>
              <a:t>Pastimes</a:t>
            </a:r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, Leamington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4691" y="2338003"/>
            <a:ext cx="2254101" cy="454336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Mary Curran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1054100" y="2042073"/>
            <a:ext cx="2915285" cy="106357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764591" y="2943069"/>
            <a:ext cx="6293977" cy="2354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Runs Pastimes sessions, Background in dementia nursing.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Her phone number  is </a:t>
            </a:r>
            <a:r>
              <a:rPr lang="en-GB" sz="2000" b="1" dirty="0">
                <a:solidFill>
                  <a:srgbClr val="153E6C"/>
                </a:solidFill>
              </a:rPr>
              <a:t>07711 794049 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Background in dementia nursing.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Set up community hub in parish – soup, roll, social contact.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dirty="0">
                <a:solidFill>
                  <a:srgbClr val="153E6C"/>
                </a:solidFill>
              </a:rPr>
              <a:t>Some people with dementia attend – use music…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1354190-3477-41B2-A4DD-979232934E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pic>
        <p:nvPicPr>
          <p:cNvPr id="1028" name="D3C16AA1-0F0E-47FE-8CF5-6400A1AC8CAA" descr="115a693f-fe66-42ee-85c8-903bed997c61.JPG">
            <a:extLst>
              <a:ext uri="{FF2B5EF4-FFF2-40B4-BE49-F238E27FC236}">
                <a16:creationId xmlns:a16="http://schemas.microsoft.com/office/drawing/2014/main" id="{CC0246DA-172C-FA04-6AA2-B8400A84C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066" y="396841"/>
            <a:ext cx="2288095" cy="305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F09B34CD-82E9-4C22-96F8-C5B49FDA5903" descr="26c4e6fc-d01b-443d-8a8c-8d8b34958a2c.JPG">
            <a:extLst>
              <a:ext uri="{FF2B5EF4-FFF2-40B4-BE49-F238E27FC236}">
                <a16:creationId xmlns:a16="http://schemas.microsoft.com/office/drawing/2014/main" id="{593F164C-24B5-8FAE-2592-8DE91B73F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564" y="396841"/>
            <a:ext cx="1994502" cy="2626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95D9070F-B35F-4529-81EB-6C905DFE276C" descr="ae8492cc-0883-4df4-a325-66f8c7ba00af.JPG">
            <a:extLst>
              <a:ext uri="{FF2B5EF4-FFF2-40B4-BE49-F238E27FC236}">
                <a16:creationId xmlns:a16="http://schemas.microsoft.com/office/drawing/2014/main" id="{BFF074B8-D3BD-0A7B-8A87-AFA30D2AF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564" y="2992930"/>
            <a:ext cx="1994502" cy="2659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156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304B6C-FC85-4F91-8B58-EFD8E2B56711}"/>
              </a:ext>
            </a:extLst>
          </p:cNvPr>
          <p:cNvCxnSpPr>
            <a:cxnSpLocks/>
          </p:cNvCxnSpPr>
          <p:nvPr/>
        </p:nvCxnSpPr>
        <p:spPr>
          <a:xfrm>
            <a:off x="1054100" y="6172266"/>
            <a:ext cx="10157239" cy="0"/>
          </a:xfrm>
          <a:prstGeom prst="line">
            <a:avLst/>
          </a:prstGeom>
          <a:ln>
            <a:solidFill>
              <a:srgbClr val="153E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500" y="289672"/>
            <a:ext cx="4044801" cy="1752549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Dementia Carers Group &amp; Drop in,</a:t>
            </a:r>
            <a:b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</a:br>
            <a:r>
              <a:rPr lang="en-GB" sz="4800" dirty="0">
                <a:solidFill>
                  <a:srgbClr val="153E6C"/>
                </a:solidFill>
                <a:latin typeface="Bookman LT Medium" panose="02000603070000020004" pitchFamily="2" charset="0"/>
              </a:rPr>
              <a:t>Harborne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1005" y="2419494"/>
            <a:ext cx="2832100" cy="535729"/>
          </a:xfrm>
        </p:spPr>
        <p:txBody>
          <a:bodyPr>
            <a:noAutofit/>
          </a:bodyPr>
          <a:lstStyle/>
          <a:p>
            <a:pPr algn="l"/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Cynthia </a:t>
            </a:r>
            <a:r>
              <a:rPr lang="en-GB" sz="3000" dirty="0" err="1">
                <a:solidFill>
                  <a:srgbClr val="153E6C"/>
                </a:solidFill>
                <a:latin typeface="Bookman LT Medium" panose="02000603070000020004" pitchFamily="2" charset="0"/>
              </a:rPr>
              <a:t>Deeson</a:t>
            </a:r>
            <a:r>
              <a:rPr lang="en-GB" sz="3000" dirty="0">
                <a:solidFill>
                  <a:srgbClr val="153E6C"/>
                </a:solidFill>
                <a:latin typeface="Bookman LT Medium" panose="02000603070000020004" pitchFamily="2" charset="0"/>
              </a:rPr>
              <a:t> 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501" y="2158499"/>
            <a:ext cx="3810886" cy="120633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AE38D5-21A3-4884-8276-CB398707D625}"/>
              </a:ext>
            </a:extLst>
          </p:cNvPr>
          <p:cNvSpPr txBox="1"/>
          <p:nvPr/>
        </p:nvSpPr>
        <p:spPr>
          <a:xfrm>
            <a:off x="1595227" y="3095580"/>
            <a:ext cx="2559714" cy="907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b="1" dirty="0">
                <a:solidFill>
                  <a:srgbClr val="153E6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cyndeeson@aol.com</a:t>
            </a:r>
            <a:endParaRPr lang="en-GB" sz="2000" b="1" dirty="0">
              <a:solidFill>
                <a:srgbClr val="153E6C"/>
              </a:solidFill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000" b="1" dirty="0">
                <a:solidFill>
                  <a:srgbClr val="153E6C"/>
                </a:solidFill>
              </a:rPr>
              <a:t>07702 747113</a:t>
            </a:r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DFF4CE4A-CA70-4529-BCA0-0B8CF210E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pic>
        <p:nvPicPr>
          <p:cNvPr id="4" name="5E22056B-CCF0-47BA-B1EC-8149F8F431EB" descr="IMG-20230214-WA0024.jpg">
            <a:extLst>
              <a:ext uri="{FF2B5EF4-FFF2-40B4-BE49-F238E27FC236}">
                <a16:creationId xmlns:a16="http://schemas.microsoft.com/office/drawing/2014/main" id="{8782403B-C8E6-DBE2-9690-C7BD63DAB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24" y="417166"/>
            <a:ext cx="3342266" cy="250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7170A40E-E2E3-4843-98A3-F2F9757B96E5" descr="IMG-20230214-WA0009.jpg">
            <a:extLst>
              <a:ext uri="{FF2B5EF4-FFF2-40B4-BE49-F238E27FC236}">
                <a16:creationId xmlns:a16="http://schemas.microsoft.com/office/drawing/2014/main" id="{26185211-746D-3F40-07E1-C8F50BC16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424" y="2901981"/>
            <a:ext cx="3342265" cy="250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6108E54E-047C-444F-BD2A-5CE9C75520FD" descr="IMG-20230214-WA0010.jpg">
            <a:extLst>
              <a:ext uri="{FF2B5EF4-FFF2-40B4-BE49-F238E27FC236}">
                <a16:creationId xmlns:a16="http://schemas.microsoft.com/office/drawing/2014/main" id="{6D09E1A9-35C7-8A1A-3135-2E795E616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141" y="417166"/>
            <a:ext cx="2832100" cy="499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50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8987" y="247250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370401" y="4663496"/>
            <a:ext cx="3608869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3B732D9-EF9B-3F30-E439-6E63411CCD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81870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  <a:t>Q &amp; A</a:t>
            </a:r>
            <a:br>
              <a:rPr lang="en-GB" sz="8000" b="1" u="sng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  <a:t>With Mannie, Mary </a:t>
            </a:r>
            <a:r>
              <a:rPr lang="en-GB" dirty="0">
                <a:solidFill>
                  <a:schemeClr val="bg1"/>
                </a:solidFill>
                <a:latin typeface="Bookman LT Medium" panose="02000603070000020004" pitchFamily="2" charset="0"/>
              </a:rPr>
              <a:t>and </a:t>
            </a:r>
            <a: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  <a:t>Cynthia </a:t>
            </a:r>
            <a:br>
              <a:rPr lang="en-GB" sz="60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8015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CDE5742-273D-9EDB-4591-8C0730884B71}"/>
              </a:ext>
            </a:extLst>
          </p:cNvPr>
          <p:cNvSpPr/>
          <p:nvPr/>
        </p:nvSpPr>
        <p:spPr>
          <a:xfrm>
            <a:off x="248985" y="247250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6778" y="1612573"/>
            <a:ext cx="4331881" cy="1752549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  <a:t>Dementia Choir singing Kumbaya </a:t>
            </a:r>
            <a:b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</a:br>
            <a: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  <a:t>My Lord </a:t>
            </a:r>
          </a:p>
        </p:txBody>
      </p:sp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217CC654-B878-462E-82FF-833C02631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194" y="5698434"/>
            <a:ext cx="1399495" cy="793047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4172245" y="3713814"/>
            <a:ext cx="3847509" cy="125140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IMG_5780">
            <a:hlinkClick r:id="" action="ppaction://media"/>
            <a:extLst>
              <a:ext uri="{FF2B5EF4-FFF2-40B4-BE49-F238E27FC236}">
                <a16:creationId xmlns:a16="http://schemas.microsoft.com/office/drawing/2014/main" id="{73FC868C-4CEA-57D5-E5F0-BD796291DE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1356" y="4938977"/>
            <a:ext cx="172399" cy="3064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126467A-2007-55BD-29E9-A875A2FD134A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2E8A07-0B27-3DAC-8240-49918EFD18D5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</p:spTree>
    <p:extLst>
      <p:ext uri="{BB962C8B-B14F-4D97-AF65-F5344CB8AC3E}">
        <p14:creationId xmlns:p14="http://schemas.microsoft.com/office/powerpoint/2010/main" val="276044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1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1045E-B1D8-4550-9806-99A04D5706DD}"/>
              </a:ext>
            </a:extLst>
          </p:cNvPr>
          <p:cNvSpPr/>
          <p:nvPr/>
        </p:nvSpPr>
        <p:spPr>
          <a:xfrm>
            <a:off x="246184" y="222738"/>
            <a:ext cx="11694025" cy="5999755"/>
          </a:xfrm>
          <a:prstGeom prst="rect">
            <a:avLst/>
          </a:prstGeom>
          <a:solidFill>
            <a:srgbClr val="153E6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A6ED7-B3E8-49C6-8AEB-36F5BADF4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499" y="415700"/>
            <a:ext cx="4825448" cy="2306637"/>
          </a:xfrm>
        </p:spPr>
        <p:txBody>
          <a:bodyPr anchor="t">
            <a:normAutofit/>
          </a:bodyPr>
          <a:lstStyle/>
          <a:p>
            <a:pPr algn="l"/>
            <a:r>
              <a:rPr lang="en-GB" sz="4800" dirty="0">
                <a:solidFill>
                  <a:schemeClr val="bg1"/>
                </a:solidFill>
                <a:latin typeface="Bookman LT Medium" panose="02000603070000020004" pitchFamily="2" charset="0"/>
              </a:rPr>
              <a:t>Find out more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E778A8-D050-40EF-B163-72BDB927E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499" y="1839596"/>
            <a:ext cx="10709414" cy="557139"/>
          </a:xfrm>
        </p:spPr>
        <p:txBody>
          <a:bodyPr numCol="1" spcCol="540000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www.fatherhudsons.org.uk   |   01675 434000   |   enquiries@fatherhudsons.org.uk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67D4E0-B932-4838-AFAC-5E95B39B4FF7}"/>
              </a:ext>
            </a:extLst>
          </p:cNvPr>
          <p:cNvSpPr/>
          <p:nvPr/>
        </p:nvSpPr>
        <p:spPr>
          <a:xfrm>
            <a:off x="952498" y="1139061"/>
            <a:ext cx="3608869" cy="45719"/>
          </a:xfrm>
          <a:prstGeom prst="roundRect">
            <a:avLst/>
          </a:prstGeom>
          <a:solidFill>
            <a:srgbClr val="FBCB34"/>
          </a:solidFill>
          <a:ln>
            <a:solidFill>
              <a:srgbClr val="FBCB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B9CDB0-7F30-4FBE-B45D-5A0EE692538B}"/>
              </a:ext>
            </a:extLst>
          </p:cNvPr>
          <p:cNvSpPr txBox="1"/>
          <p:nvPr/>
        </p:nvSpPr>
        <p:spPr>
          <a:xfrm>
            <a:off x="952500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www.fatherhudsons.org.uk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EAE59-B94A-41F1-B85E-14CC6CB16FC0}"/>
              </a:ext>
            </a:extLst>
          </p:cNvPr>
          <p:cNvSpPr txBox="1"/>
          <p:nvPr/>
        </p:nvSpPr>
        <p:spPr>
          <a:xfrm>
            <a:off x="3969385" y="6302973"/>
            <a:ext cx="2832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rgbClr val="153E6C"/>
                </a:solidFill>
              </a:rPr>
              <a:t>Charity no. 512992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05BACEA-2FB3-417E-A734-F557AE824C54}"/>
              </a:ext>
            </a:extLst>
          </p:cNvPr>
          <p:cNvSpPr txBox="1">
            <a:spLocks/>
          </p:cNvSpPr>
          <p:nvPr/>
        </p:nvSpPr>
        <p:spPr>
          <a:xfrm>
            <a:off x="952498" y="1378832"/>
            <a:ext cx="3845169" cy="45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>
                <a:solidFill>
                  <a:schemeClr val="bg1"/>
                </a:solidFill>
                <a:latin typeface="Bookman LT Medium" panose="02000603070000020004" pitchFamily="2" charset="0"/>
              </a:rPr>
              <a:t>Get in touch with us at: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AA71CD-C989-48FD-B93A-10602920F539}"/>
              </a:ext>
            </a:extLst>
          </p:cNvPr>
          <p:cNvSpPr txBox="1"/>
          <p:nvPr/>
        </p:nvSpPr>
        <p:spPr>
          <a:xfrm>
            <a:off x="952498" y="3081043"/>
            <a:ext cx="547480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GB" sz="2000" dirty="0">
                <a:solidFill>
                  <a:schemeClr val="bg1"/>
                </a:solidFill>
              </a:rPr>
              <a:t>Or write to:</a:t>
            </a:r>
          </a:p>
          <a:p>
            <a:pPr algn="l">
              <a:lnSpc>
                <a:spcPct val="100000"/>
              </a:lnSpc>
            </a:pPr>
            <a:r>
              <a:rPr lang="en-GB" sz="2000" dirty="0">
                <a:solidFill>
                  <a:schemeClr val="bg1"/>
                </a:solidFill>
              </a:rPr>
              <a:t>St George’s House,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 err="1">
                <a:solidFill>
                  <a:schemeClr val="bg1"/>
                </a:solidFill>
              </a:rPr>
              <a:t>Gerards</a:t>
            </a:r>
            <a:r>
              <a:rPr lang="en-GB" sz="2000" dirty="0">
                <a:solidFill>
                  <a:schemeClr val="bg1"/>
                </a:solidFill>
              </a:rPr>
              <a:t> Way,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Coleshill,</a:t>
            </a:r>
            <a:br>
              <a:rPr lang="en-GB" sz="2000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Birmingham B46 3FG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07862D59-2DFE-4E7B-8187-C47147C6A480}"/>
              </a:ext>
            </a:extLst>
          </p:cNvPr>
          <p:cNvSpPr txBox="1">
            <a:spLocks/>
          </p:cNvSpPr>
          <p:nvPr/>
        </p:nvSpPr>
        <p:spPr>
          <a:xfrm>
            <a:off x="952499" y="2403347"/>
            <a:ext cx="10709414" cy="557139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Find us on social media @FatherHudsons</a:t>
            </a:r>
          </a:p>
        </p:txBody>
      </p:sp>
      <p:pic>
        <p:nvPicPr>
          <p:cNvPr id="17" name="Picture 16" descr="Text&#10;&#10;Description automatically generated with medium confidence">
            <a:extLst>
              <a:ext uri="{FF2B5EF4-FFF2-40B4-BE49-F238E27FC236}">
                <a16:creationId xmlns:a16="http://schemas.microsoft.com/office/drawing/2014/main" id="{EC61BE80-1E6A-411F-B1C4-5FB8FCBCB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316" y="5424044"/>
            <a:ext cx="1992632" cy="112915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D4861C0-4689-9438-B30A-2A30F7681A75}"/>
              </a:ext>
            </a:extLst>
          </p:cNvPr>
          <p:cNvSpPr txBox="1">
            <a:spLocks/>
          </p:cNvSpPr>
          <p:nvPr/>
        </p:nvSpPr>
        <p:spPr>
          <a:xfrm>
            <a:off x="952498" y="4792739"/>
            <a:ext cx="10709414" cy="423134"/>
          </a:xfrm>
          <a:prstGeom prst="rect">
            <a:avLst/>
          </a:prstGeom>
        </p:spPr>
        <p:txBody>
          <a:bodyPr vert="horz" lIns="91440" tIns="45720" rIns="91440" bIns="45720" numCol="1" spcCol="54000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dirty="0">
                <a:solidFill>
                  <a:schemeClr val="bg1"/>
                </a:solidFill>
              </a:rPr>
              <a:t>We hope you can join us for our next session focusing on refugees on Monday 17</a:t>
            </a:r>
            <a:r>
              <a:rPr lang="en-GB" baseline="30000" dirty="0">
                <a:solidFill>
                  <a:schemeClr val="bg1"/>
                </a:solidFill>
              </a:rPr>
              <a:t>th</a:t>
            </a:r>
            <a:r>
              <a:rPr lang="en-GB" dirty="0">
                <a:solidFill>
                  <a:schemeClr val="bg1"/>
                </a:solidFill>
              </a:rPr>
              <a:t> April</a:t>
            </a:r>
          </a:p>
        </p:txBody>
      </p:sp>
    </p:spTree>
    <p:extLst>
      <p:ext uri="{BB962C8B-B14F-4D97-AF65-F5344CB8AC3E}">
        <p14:creationId xmlns:p14="http://schemas.microsoft.com/office/powerpoint/2010/main" val="813682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</TotalTime>
  <Words>291</Words>
  <Application>Microsoft Office PowerPoint</Application>
  <PresentationFormat>Widescreen</PresentationFormat>
  <Paragraphs>46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Bookman LT Medium</vt:lpstr>
      <vt:lpstr>Calibri</vt:lpstr>
      <vt:lpstr>Calibri Light</vt:lpstr>
      <vt:lpstr>Office Theme</vt:lpstr>
      <vt:lpstr>Ageing &amp; Dementia</vt:lpstr>
      <vt:lpstr>Liturgy with Trainee Deacon Glenn Carroll</vt:lpstr>
      <vt:lpstr>Q &amp; A With Annie, Verona and Deacon Glenn </vt:lpstr>
      <vt:lpstr>Dementia choir, Bulkington</vt:lpstr>
      <vt:lpstr>Pastimes, Leamington</vt:lpstr>
      <vt:lpstr>Dementia Carers Group &amp; Drop in, Harborne</vt:lpstr>
      <vt:lpstr>Q &amp; A With Mannie, Mary and Cynthia  </vt:lpstr>
      <vt:lpstr>Dementia Choir singing Kumbaya  My Lord </vt:lpstr>
      <vt:lpstr>Find out more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Father Hudson’s Care</dc:title>
  <dc:creator>Helen McCarroll</dc:creator>
  <cp:lastModifiedBy>Kevin Hateley</cp:lastModifiedBy>
  <cp:revision>12</cp:revision>
  <dcterms:created xsi:type="dcterms:W3CDTF">2021-11-24T16:10:57Z</dcterms:created>
  <dcterms:modified xsi:type="dcterms:W3CDTF">2023-03-20T19:46:55Z</dcterms:modified>
</cp:coreProperties>
</file>